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56" r:id="rId5"/>
    <p:sldId id="271" r:id="rId6"/>
    <p:sldId id="279" r:id="rId7"/>
    <p:sldId id="282" r:id="rId8"/>
    <p:sldId id="280" r:id="rId9"/>
    <p:sldId id="281" r:id="rId10"/>
    <p:sldId id="284" r:id="rId11"/>
    <p:sldId id="283" r:id="rId12"/>
    <p:sldId id="286" r:id="rId13"/>
    <p:sldId id="287" r:id="rId14"/>
    <p:sldId id="285" r:id="rId15"/>
    <p:sldId id="289" r:id="rId16"/>
    <p:sldId id="288" r:id="rId17"/>
    <p:sldId id="291"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Residential SolarPanels" id="{318563BE-DF9F-40A8-B42E-3431AB2E68EC}">
          <p14:sldIdLst>
            <p14:sldId id="271"/>
            <p14:sldId id="279"/>
            <p14:sldId id="282"/>
            <p14:sldId id="280"/>
            <p14:sldId id="281"/>
          </p14:sldIdLst>
        </p14:section>
        <p14:section name="Predicting Real Estate Prices" id="{51C1839D-1140-4009-AE44-D4B4E9A3E4CA}">
          <p14:sldIdLst>
            <p14:sldId id="284"/>
            <p14:sldId id="283"/>
            <p14:sldId id="286"/>
            <p14:sldId id="287"/>
            <p14:sldId id="285"/>
          </p14:sldIdLst>
        </p14:section>
        <p14:section name="Create and train the model" id="{15CE7ECF-4259-4D40-964E-A0381DCB9A85}">
          <p14:sldIdLst>
            <p14:sldId id="289"/>
            <p14:sldId id="288"/>
          </p14:sldIdLst>
        </p14:section>
        <p14:section name="Optimization" id="{730311FE-B4E8-4ABC-BE01-B003944B3596}">
          <p14:sldIdLst>
            <p14:sldId id="291"/>
          </p14:sldIdLst>
        </p14:section>
        <p14:section name="Results" id="{9417FA3E-F343-4034-95EC-B6DC4A844995}">
          <p14:sldIdLst>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0" autoAdjust="0"/>
    <p:restoredTop sz="94179" autoAdjust="0"/>
  </p:normalViewPr>
  <p:slideViewPr>
    <p:cSldViewPr snapToGrid="0">
      <p:cViewPr varScale="1">
        <p:scale>
          <a:sx n="68" d="100"/>
          <a:sy n="68" d="100"/>
        </p:scale>
        <p:origin x="240"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9/19/2023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f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fi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fif"/><Relationship Id="rId2" Type="http://schemas.openxmlformats.org/officeDocument/2006/relationships/image" Target="../media/image10.jfif"/><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fif"/><Relationship Id="rId4" Type="http://schemas.openxmlformats.org/officeDocument/2006/relationships/image" Target="../media/image12.jfif"/></Relationships>
</file>

<file path=ppt/slides/_rels/slide6.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fif"/></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fif"/><Relationship Id="rId5" Type="http://schemas.openxmlformats.org/officeDocument/2006/relationships/image" Target="../media/image25.jfif"/><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0780" y="1298888"/>
            <a:ext cx="10515600" cy="2387600"/>
          </a:xfrm>
        </p:spPr>
        <p:txBody>
          <a:bodyPr anchor="ctr" anchorCtr="0">
            <a:normAutofit/>
          </a:bodyPr>
          <a:lstStyle/>
          <a:p>
            <a:r>
              <a:rPr lang="en-US" sz="4800" dirty="0">
                <a:solidFill>
                  <a:schemeClr val="bg1"/>
                </a:solidFill>
              </a:rPr>
              <a:t>Housing Price Predictions</a:t>
            </a:r>
          </a:p>
        </p:txBody>
      </p:sp>
      <p:sp>
        <p:nvSpPr>
          <p:cNvPr id="3" name="Subtitle 2"/>
          <p:cNvSpPr>
            <a:spLocks noGrp="1"/>
          </p:cNvSpPr>
          <p:nvPr>
            <p:ph type="subTitle" idx="4294967295"/>
          </p:nvPr>
        </p:nvSpPr>
        <p:spPr>
          <a:xfrm>
            <a:off x="838200" y="3141450"/>
            <a:ext cx="9582736" cy="1137793"/>
          </a:xfrm>
        </p:spPr>
        <p:txBody>
          <a:bodyPr>
            <a:normAutofit/>
          </a:bodyPr>
          <a:lstStyle/>
          <a:p>
            <a:pPr marL="0" indent="0">
              <a:buNone/>
            </a:pPr>
            <a:r>
              <a:rPr lang="en-US" sz="2400" dirty="0">
                <a:solidFill>
                  <a:schemeClr val="bg1"/>
                </a:solidFill>
                <a:latin typeface="+mj-lt"/>
              </a:rPr>
              <a:t>Advanced Linear Regression</a:t>
            </a:r>
          </a:p>
        </p:txBody>
      </p:sp>
      <p:sp>
        <p:nvSpPr>
          <p:cNvPr id="5" name="TextBox 4">
            <a:extLst>
              <a:ext uri="{FF2B5EF4-FFF2-40B4-BE49-F238E27FC236}">
                <a16:creationId xmlns:a16="http://schemas.microsoft.com/office/drawing/2014/main" id="{8975FCA1-E74B-4E7B-7908-F0B193CFD946}"/>
              </a:ext>
            </a:extLst>
          </p:cNvPr>
          <p:cNvSpPr txBox="1"/>
          <p:nvPr/>
        </p:nvSpPr>
        <p:spPr>
          <a:xfrm>
            <a:off x="1445741" y="5481333"/>
            <a:ext cx="2150075" cy="646331"/>
          </a:xfrm>
          <a:prstGeom prst="rect">
            <a:avLst/>
          </a:prstGeom>
          <a:noFill/>
        </p:spPr>
        <p:txBody>
          <a:bodyPr wrap="square" rtlCol="0">
            <a:spAutoFit/>
          </a:bodyPr>
          <a:lstStyle/>
          <a:p>
            <a:r>
              <a:rPr lang="en-US" dirty="0">
                <a:solidFill>
                  <a:schemeClr val="bg1"/>
                </a:solidFill>
              </a:rPr>
              <a:t>Rebecca Greber</a:t>
            </a:r>
          </a:p>
          <a:p>
            <a:endParaRPr lang="en-US" dirty="0"/>
          </a:p>
        </p:txBody>
      </p:sp>
      <p:pic>
        <p:nvPicPr>
          <p:cNvPr id="11" name="Picture 10" descr="Diagram&#10;&#10;Description automatically generated">
            <a:extLst>
              <a:ext uri="{FF2B5EF4-FFF2-40B4-BE49-F238E27FC236}">
                <a16:creationId xmlns:a16="http://schemas.microsoft.com/office/drawing/2014/main" id="{81DFD1AA-D7E8-2C48-8DF0-969874FDA257}"/>
              </a:ext>
            </a:extLst>
          </p:cNvPr>
          <p:cNvPicPr>
            <a:picLocks noChangeAspect="1"/>
          </p:cNvPicPr>
          <p:nvPr/>
        </p:nvPicPr>
        <p:blipFill>
          <a:blip r:embed="rId3"/>
          <a:stretch>
            <a:fillRect/>
          </a:stretch>
        </p:blipFill>
        <p:spPr>
          <a:xfrm>
            <a:off x="7894043" y="1203768"/>
            <a:ext cx="3442337" cy="3442337"/>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22A6-DD2A-F31B-3B53-FC8E15A08FAD}"/>
              </a:ext>
            </a:extLst>
          </p:cNvPr>
          <p:cNvSpPr>
            <a:spLocks noGrp="1"/>
          </p:cNvSpPr>
          <p:nvPr>
            <p:ph type="title"/>
          </p:nvPr>
        </p:nvSpPr>
        <p:spPr/>
        <p:txBody>
          <a:bodyPr/>
          <a:lstStyle/>
          <a:p>
            <a:r>
              <a:rPr lang="en-US" dirty="0"/>
              <a:t>Sale Price Curve</a:t>
            </a:r>
          </a:p>
        </p:txBody>
      </p:sp>
      <p:sp>
        <p:nvSpPr>
          <p:cNvPr id="3" name="Content Placeholder 2">
            <a:extLst>
              <a:ext uri="{FF2B5EF4-FFF2-40B4-BE49-F238E27FC236}">
                <a16:creationId xmlns:a16="http://schemas.microsoft.com/office/drawing/2014/main" id="{F3C50E64-B347-C610-4225-1EEB51182D28}"/>
              </a:ext>
            </a:extLst>
          </p:cNvPr>
          <p:cNvSpPr>
            <a:spLocks noGrp="1"/>
          </p:cNvSpPr>
          <p:nvPr>
            <p:ph sz="quarter" idx="10"/>
          </p:nvPr>
        </p:nvSpPr>
        <p:spPr>
          <a:xfrm>
            <a:off x="539495" y="1435608"/>
            <a:ext cx="6011776" cy="3977640"/>
          </a:xfrm>
        </p:spPr>
        <p:txBody>
          <a:bodyPr>
            <a:normAutofit/>
          </a:bodyPr>
          <a:lstStyle/>
          <a:p>
            <a:r>
              <a:rPr lang="en-US" sz="1800" dirty="0"/>
              <a:t>The distribution of the target (sale price) is not normal</a:t>
            </a:r>
          </a:p>
        </p:txBody>
      </p:sp>
      <p:pic>
        <p:nvPicPr>
          <p:cNvPr id="4" name="Picture 3" descr="Chart, histogram&#10;&#10;Description automatically generated">
            <a:extLst>
              <a:ext uri="{FF2B5EF4-FFF2-40B4-BE49-F238E27FC236}">
                <a16:creationId xmlns:a16="http://schemas.microsoft.com/office/drawing/2014/main" id="{ED0A382A-C710-5603-B415-B785C346047D}"/>
              </a:ext>
            </a:extLst>
          </p:cNvPr>
          <p:cNvPicPr>
            <a:picLocks noChangeAspect="1"/>
          </p:cNvPicPr>
          <p:nvPr/>
        </p:nvPicPr>
        <p:blipFill>
          <a:blip r:embed="rId2"/>
          <a:stretch>
            <a:fillRect/>
          </a:stretch>
        </p:blipFill>
        <p:spPr>
          <a:xfrm>
            <a:off x="3089998" y="2141662"/>
            <a:ext cx="6011776" cy="4188656"/>
          </a:xfrm>
          <a:prstGeom prst="rect">
            <a:avLst/>
          </a:prstGeom>
        </p:spPr>
      </p:pic>
    </p:spTree>
    <p:extLst>
      <p:ext uri="{BB962C8B-B14F-4D97-AF65-F5344CB8AC3E}">
        <p14:creationId xmlns:p14="http://schemas.microsoft.com/office/powerpoint/2010/main" val="855154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307B-A0B1-1FD2-855E-EA879625DDAE}"/>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B0A321EC-A7E5-76AE-CD37-3FADF293E926}"/>
              </a:ext>
            </a:extLst>
          </p:cNvPr>
          <p:cNvSpPr>
            <a:spLocks noGrp="1"/>
          </p:cNvSpPr>
          <p:nvPr>
            <p:ph sz="quarter" idx="10"/>
          </p:nvPr>
        </p:nvSpPr>
        <p:spPr>
          <a:xfrm>
            <a:off x="828862" y="1412457"/>
            <a:ext cx="5907603" cy="4997487"/>
          </a:xfrm>
        </p:spPr>
        <p:txBody>
          <a:bodyPr>
            <a:normAutofit fontScale="92500" lnSpcReduction="20000"/>
          </a:bodyPr>
          <a:lstStyle/>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Replace missing data with zero or average value of the feature, depending on which column it is.   E.g., for “fence” an NA means no fence, which is replaced with zero</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Create a Pandas </a:t>
            </a:r>
            <a:r>
              <a:rPr lang="en-US" sz="1600" dirty="0" err="1">
                <a:latin typeface="Segoe UI Semibold" panose="020B0702040204020203" pitchFamily="34" charset="0"/>
                <a:cs typeface="Segoe UI Semibold" panose="020B0702040204020203" pitchFamily="34" charset="0"/>
              </a:rPr>
              <a:t>DataFrame</a:t>
            </a:r>
            <a:r>
              <a:rPr lang="en-US" sz="1600" dirty="0">
                <a:latin typeface="Segoe UI Semibold" panose="020B0702040204020203" pitchFamily="34" charset="0"/>
                <a:cs typeface="Segoe UI Semibold" panose="020B0702040204020203" pitchFamily="34" charset="0"/>
              </a:rPr>
              <a:t> to hold manually selected quantitative fields</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Create a Pandas </a:t>
            </a:r>
            <a:r>
              <a:rPr lang="en-US" sz="1600" dirty="0" err="1">
                <a:latin typeface="Segoe UI Semibold" panose="020B0702040204020203" pitchFamily="34" charset="0"/>
                <a:cs typeface="Segoe UI Semibold" panose="020B0702040204020203" pitchFamily="34" charset="0"/>
              </a:rPr>
              <a:t>DataFrame</a:t>
            </a:r>
            <a:r>
              <a:rPr lang="en-US" sz="1600" dirty="0">
                <a:latin typeface="Segoe UI Semibold" panose="020B0702040204020203" pitchFamily="34" charset="0"/>
                <a:cs typeface="Segoe UI Semibold" panose="020B0702040204020203" pitchFamily="34" charset="0"/>
              </a:rPr>
              <a:t> to hold all manually selected qualitative fields</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Use Pandas </a:t>
            </a:r>
            <a:r>
              <a:rPr lang="en-US" sz="1600" dirty="0" err="1">
                <a:latin typeface="Segoe UI Semibold" panose="020B0702040204020203" pitchFamily="34" charset="0"/>
                <a:cs typeface="Segoe UI Semibold" panose="020B0702040204020203" pitchFamily="34" charset="0"/>
              </a:rPr>
              <a:t>get_dummies</a:t>
            </a:r>
            <a:r>
              <a:rPr lang="en-US" sz="1600" dirty="0">
                <a:latin typeface="Segoe UI Semibold" panose="020B0702040204020203" pitchFamily="34" charset="0"/>
                <a:cs typeface="Segoe UI Semibold" panose="020B0702040204020203" pitchFamily="34" charset="0"/>
              </a:rPr>
              <a:t>() function to encode selected qualitative fields, and drop original fields when complete</a:t>
            </a: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Concatenate the two </a:t>
            </a:r>
            <a:r>
              <a:rPr lang="en-US" sz="1600" dirty="0" err="1">
                <a:latin typeface="Segoe UI Semibold" panose="020B0702040204020203" pitchFamily="34" charset="0"/>
                <a:cs typeface="Segoe UI Semibold" panose="020B0702040204020203" pitchFamily="34" charset="0"/>
              </a:rPr>
              <a:t>DataFrames</a:t>
            </a:r>
            <a:endParaRPr lang="en-US" sz="1600" dirty="0">
              <a:latin typeface="Segoe UI Semibold" panose="020B0702040204020203" pitchFamily="34" charset="0"/>
              <a:cs typeface="Segoe UI Semibold" panose="020B0702040204020203" pitchFamily="34" charset="0"/>
            </a:endParaRPr>
          </a:p>
          <a:p>
            <a:pPr marL="285750" indent="-285750">
              <a:buFont typeface="Wingdings" panose="05000000000000000000" pitchFamily="2" charset="2"/>
              <a:buChar char="Ø"/>
            </a:pPr>
            <a:r>
              <a:rPr lang="en-US" sz="1600" dirty="0">
                <a:latin typeface="Segoe UI Semibold" panose="020B0702040204020203" pitchFamily="34" charset="0"/>
                <a:cs typeface="Segoe UI Semibold" panose="020B0702040204020203" pitchFamily="34" charset="0"/>
              </a:rPr>
              <a:t>Scale all data</a:t>
            </a:r>
          </a:p>
          <a:p>
            <a:endParaRPr lang="en-US" dirty="0"/>
          </a:p>
        </p:txBody>
      </p:sp>
      <p:pic>
        <p:nvPicPr>
          <p:cNvPr id="6" name="Picture 5" descr="A picture containing electronics, indoor, electronic&#10;&#10;Description automatically generated">
            <a:extLst>
              <a:ext uri="{FF2B5EF4-FFF2-40B4-BE49-F238E27FC236}">
                <a16:creationId xmlns:a16="http://schemas.microsoft.com/office/drawing/2014/main" id="{8B67EE94-3671-028F-29DA-93275209D38C}"/>
              </a:ext>
            </a:extLst>
          </p:cNvPr>
          <p:cNvPicPr>
            <a:picLocks noChangeAspect="1"/>
          </p:cNvPicPr>
          <p:nvPr/>
        </p:nvPicPr>
        <p:blipFill>
          <a:blip r:embed="rId2"/>
          <a:stretch>
            <a:fillRect/>
          </a:stretch>
        </p:blipFill>
        <p:spPr>
          <a:xfrm>
            <a:off x="7073368" y="2010058"/>
            <a:ext cx="4192509" cy="3802283"/>
          </a:xfrm>
          <a:prstGeom prst="rect">
            <a:avLst/>
          </a:prstGeom>
        </p:spPr>
      </p:pic>
    </p:spTree>
    <p:extLst>
      <p:ext uri="{BB962C8B-B14F-4D97-AF65-F5344CB8AC3E}">
        <p14:creationId xmlns:p14="http://schemas.microsoft.com/office/powerpoint/2010/main" val="238938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DB15-06E2-DEA3-4800-3C9A729D1A81}"/>
              </a:ext>
            </a:extLst>
          </p:cNvPr>
          <p:cNvSpPr>
            <a:spLocks noGrp="1"/>
          </p:cNvSpPr>
          <p:nvPr>
            <p:ph type="title"/>
          </p:nvPr>
        </p:nvSpPr>
        <p:spPr/>
        <p:txBody>
          <a:bodyPr/>
          <a:lstStyle/>
          <a:p>
            <a:r>
              <a:rPr lang="en-US" dirty="0"/>
              <a:t>Linear Regression Model</a:t>
            </a:r>
          </a:p>
        </p:txBody>
      </p:sp>
      <p:sp>
        <p:nvSpPr>
          <p:cNvPr id="3" name="Content Placeholder 2">
            <a:extLst>
              <a:ext uri="{FF2B5EF4-FFF2-40B4-BE49-F238E27FC236}">
                <a16:creationId xmlns:a16="http://schemas.microsoft.com/office/drawing/2014/main" id="{101E106A-C7B9-A3C5-0526-7AF5CBB5A8FB}"/>
              </a:ext>
            </a:extLst>
          </p:cNvPr>
          <p:cNvSpPr>
            <a:spLocks noGrp="1"/>
          </p:cNvSpPr>
          <p:nvPr>
            <p:ph sz="quarter" idx="10"/>
          </p:nvPr>
        </p:nvSpPr>
        <p:spPr/>
        <p:txBody>
          <a:bodyPr/>
          <a:lstStyle/>
          <a:p>
            <a:r>
              <a:rPr lang="en-US" dirty="0"/>
              <a:t>Compile and fit model</a:t>
            </a:r>
          </a:p>
          <a:p>
            <a:r>
              <a:rPr lang="en-US" dirty="0"/>
              <a:t>Train model</a:t>
            </a:r>
          </a:p>
          <a:p>
            <a:r>
              <a:rPr lang="en-US" dirty="0"/>
              <a:t>Evaluate Results</a:t>
            </a:r>
          </a:p>
        </p:txBody>
      </p:sp>
      <p:pic>
        <p:nvPicPr>
          <p:cNvPr id="4" name="Picture 3" descr="Chart, line chart&#10;&#10;Description automatically generated">
            <a:extLst>
              <a:ext uri="{FF2B5EF4-FFF2-40B4-BE49-F238E27FC236}">
                <a16:creationId xmlns:a16="http://schemas.microsoft.com/office/drawing/2014/main" id="{2CCE481D-5AFD-C1D9-A01E-2E18C33CA9D1}"/>
              </a:ext>
            </a:extLst>
          </p:cNvPr>
          <p:cNvPicPr>
            <a:picLocks noChangeAspect="1"/>
          </p:cNvPicPr>
          <p:nvPr/>
        </p:nvPicPr>
        <p:blipFill>
          <a:blip r:embed="rId2"/>
          <a:stretch>
            <a:fillRect/>
          </a:stretch>
        </p:blipFill>
        <p:spPr>
          <a:xfrm>
            <a:off x="4581984" y="1435608"/>
            <a:ext cx="6454140" cy="4427220"/>
          </a:xfrm>
          <a:prstGeom prst="rect">
            <a:avLst/>
          </a:prstGeom>
        </p:spPr>
      </p:pic>
    </p:spTree>
    <p:extLst>
      <p:ext uri="{BB962C8B-B14F-4D97-AF65-F5344CB8AC3E}">
        <p14:creationId xmlns:p14="http://schemas.microsoft.com/office/powerpoint/2010/main" val="4055316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4ABD-663C-5A99-50E6-F20363B2AA99}"/>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1B2A447A-4FCA-A857-1ABA-A4BDDEB71094}"/>
              </a:ext>
            </a:extLst>
          </p:cNvPr>
          <p:cNvSpPr>
            <a:spLocks noGrp="1"/>
          </p:cNvSpPr>
          <p:nvPr>
            <p:ph sz="quarter" idx="10"/>
          </p:nvPr>
        </p:nvSpPr>
        <p:spPr>
          <a:xfrm>
            <a:off x="539495" y="1435608"/>
            <a:ext cx="5363593" cy="3977640"/>
          </a:xfrm>
        </p:spPr>
        <p:txBody>
          <a:bodyPr>
            <a:normAutofit fontScale="85000" lnSpcReduction="20000"/>
          </a:bodyPr>
          <a:lstStyle/>
          <a:p>
            <a:r>
              <a:rPr lang="en-US" sz="1700" b="1" dirty="0">
                <a:solidFill>
                  <a:srgbClr val="C00000"/>
                </a:solidFill>
              </a:rPr>
              <a:t>Ridge Regression </a:t>
            </a:r>
          </a:p>
          <a:p>
            <a:r>
              <a:rPr lang="en-US" sz="1300" dirty="0">
                <a:latin typeface="Segoe UI Semibold" panose="020B0702040204020203" pitchFamily="34" charset="0"/>
                <a:cs typeface="Segoe UI Semibold" panose="020B0702040204020203" pitchFamily="34" charset="0"/>
              </a:rPr>
              <a:t>Method of attempting to reduce complexity in a  dataset with many features, many of which  may have small number of outlier values.    </a:t>
            </a:r>
          </a:p>
          <a:p>
            <a:r>
              <a:rPr lang="en-US" sz="1300" dirty="0">
                <a:latin typeface="Segoe UI Semibold" panose="020B0702040204020203" pitchFamily="34" charset="0"/>
                <a:cs typeface="Segoe UI Semibold" panose="020B0702040204020203" pitchFamily="34" charset="0"/>
              </a:rPr>
              <a:t>Rather than dropping a column altogether, adds a penalty field </a:t>
            </a:r>
          </a:p>
          <a:p>
            <a:r>
              <a:rPr lang="en-US" sz="1300" dirty="0">
                <a:latin typeface="Segoe UI Semibold" panose="020B0702040204020203" pitchFamily="34" charset="0"/>
                <a:cs typeface="Segoe UI Semibold" panose="020B0702040204020203" pitchFamily="34" charset="0"/>
              </a:rPr>
              <a:t>This reduces the magnitude of each coefficient, so it approaches zero, but is not entirely eliminated</a:t>
            </a:r>
          </a:p>
          <a:p>
            <a:r>
              <a:rPr lang="en-US" sz="1300" dirty="0">
                <a:latin typeface="Segoe UI Semibold" panose="020B0702040204020203" pitchFamily="34" charset="0"/>
                <a:cs typeface="Segoe UI Semibold" panose="020B0702040204020203" pitchFamily="34" charset="0"/>
              </a:rPr>
              <a:t>Reduces MSE and attempts stop find optimal balance between bias and accuracy.   </a:t>
            </a:r>
          </a:p>
          <a:p>
            <a:r>
              <a:rPr lang="en-US" sz="1300" dirty="0">
                <a:latin typeface="Segoe UI Semibold" panose="020B0702040204020203" pitchFamily="34" charset="0"/>
                <a:cs typeface="Segoe UI Semibold" panose="020B0702040204020203" pitchFamily="34" charset="0"/>
              </a:rPr>
              <a:t>The penalty does lower the accuracy to some extent, in order to prevent overfitting, which is a common problem with this type of data, because the rare outlier values have large coefficients which end up making the model unable to predict accurately, because the rare values have too much weight in the analysis</a:t>
            </a:r>
          </a:p>
        </p:txBody>
      </p:sp>
      <p:pic>
        <p:nvPicPr>
          <p:cNvPr id="11" name="Picture 10" descr="Diagram, letter&#10;&#10;Description automatically generated with medium confidence">
            <a:extLst>
              <a:ext uri="{FF2B5EF4-FFF2-40B4-BE49-F238E27FC236}">
                <a16:creationId xmlns:a16="http://schemas.microsoft.com/office/drawing/2014/main" id="{60620A51-C9D2-6CC1-6692-784265F72159}"/>
              </a:ext>
            </a:extLst>
          </p:cNvPr>
          <p:cNvPicPr>
            <a:picLocks noChangeAspect="1"/>
          </p:cNvPicPr>
          <p:nvPr/>
        </p:nvPicPr>
        <p:blipFill>
          <a:blip r:embed="rId2"/>
          <a:stretch>
            <a:fillRect/>
          </a:stretch>
        </p:blipFill>
        <p:spPr>
          <a:xfrm>
            <a:off x="5903088" y="1444752"/>
            <a:ext cx="5652267" cy="2314059"/>
          </a:xfrm>
          <a:prstGeom prst="rect">
            <a:avLst/>
          </a:prstGeom>
        </p:spPr>
      </p:pic>
      <p:pic>
        <p:nvPicPr>
          <p:cNvPr id="14" name="Picture 13" descr="Chart, scatter chart&#10;&#10;Description automatically generated">
            <a:extLst>
              <a:ext uri="{FF2B5EF4-FFF2-40B4-BE49-F238E27FC236}">
                <a16:creationId xmlns:a16="http://schemas.microsoft.com/office/drawing/2014/main" id="{63FD9D0F-BF33-049F-DE78-40615FFDD4A7}"/>
              </a:ext>
            </a:extLst>
          </p:cNvPr>
          <p:cNvPicPr>
            <a:picLocks noChangeAspect="1"/>
          </p:cNvPicPr>
          <p:nvPr/>
        </p:nvPicPr>
        <p:blipFill>
          <a:blip r:embed="rId3"/>
          <a:stretch>
            <a:fillRect/>
          </a:stretch>
        </p:blipFill>
        <p:spPr>
          <a:xfrm>
            <a:off x="7398325" y="3906082"/>
            <a:ext cx="2625351" cy="2578708"/>
          </a:xfrm>
          <a:prstGeom prst="rect">
            <a:avLst/>
          </a:prstGeom>
        </p:spPr>
      </p:pic>
    </p:spTree>
    <p:extLst>
      <p:ext uri="{BB962C8B-B14F-4D97-AF65-F5344CB8AC3E}">
        <p14:creationId xmlns:p14="http://schemas.microsoft.com/office/powerpoint/2010/main" val="129776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DD49-A7FD-54E5-270F-BB558A365BCD}"/>
              </a:ext>
            </a:extLst>
          </p:cNvPr>
          <p:cNvSpPr>
            <a:spLocks noGrp="1"/>
          </p:cNvSpPr>
          <p:nvPr>
            <p:ph type="title"/>
          </p:nvPr>
        </p:nvSpPr>
        <p:spPr/>
        <p:txBody>
          <a:bodyPr/>
          <a:lstStyle/>
          <a:p>
            <a:r>
              <a:rPr lang="en-US" dirty="0"/>
              <a:t> Ridge Regression</a:t>
            </a:r>
          </a:p>
        </p:txBody>
      </p:sp>
      <p:pic>
        <p:nvPicPr>
          <p:cNvPr id="5" name="Picture 4" descr="Diagram&#10;&#10;Description automatically generated with low confidence">
            <a:extLst>
              <a:ext uri="{FF2B5EF4-FFF2-40B4-BE49-F238E27FC236}">
                <a16:creationId xmlns:a16="http://schemas.microsoft.com/office/drawing/2014/main" id="{059ACC3A-7163-6F99-F016-78650D8A7E77}"/>
              </a:ext>
            </a:extLst>
          </p:cNvPr>
          <p:cNvPicPr>
            <a:picLocks noChangeAspect="1"/>
          </p:cNvPicPr>
          <p:nvPr/>
        </p:nvPicPr>
        <p:blipFill>
          <a:blip r:embed="rId2"/>
          <a:stretch>
            <a:fillRect/>
          </a:stretch>
        </p:blipFill>
        <p:spPr>
          <a:xfrm>
            <a:off x="521207" y="1474587"/>
            <a:ext cx="5127239" cy="3908825"/>
          </a:xfrm>
          <a:prstGeom prst="rect">
            <a:avLst/>
          </a:prstGeom>
        </p:spPr>
      </p:pic>
      <p:pic>
        <p:nvPicPr>
          <p:cNvPr id="6" name="Content Placeholder 5" descr="Diagram&#10;&#10;Description automatically generated">
            <a:extLst>
              <a:ext uri="{FF2B5EF4-FFF2-40B4-BE49-F238E27FC236}">
                <a16:creationId xmlns:a16="http://schemas.microsoft.com/office/drawing/2014/main" id="{A873B0FA-AFD8-3242-FD46-B4A58A46AF76}"/>
              </a:ext>
            </a:extLst>
          </p:cNvPr>
          <p:cNvPicPr>
            <a:picLocks noGrp="1" noChangeAspect="1"/>
          </p:cNvPicPr>
          <p:nvPr>
            <p:ph sz="quarter" idx="10"/>
          </p:nvPr>
        </p:nvPicPr>
        <p:blipFill>
          <a:blip r:embed="rId3"/>
          <a:stretch>
            <a:fillRect/>
          </a:stretch>
        </p:blipFill>
        <p:spPr>
          <a:xfrm>
            <a:off x="6543556" y="1617155"/>
            <a:ext cx="4958324" cy="3623688"/>
          </a:xfrm>
          <a:prstGeom prst="rect">
            <a:avLst/>
          </a:prstGeom>
        </p:spPr>
      </p:pic>
    </p:spTree>
    <p:extLst>
      <p:ext uri="{BB962C8B-B14F-4D97-AF65-F5344CB8AC3E}">
        <p14:creationId xmlns:p14="http://schemas.microsoft.com/office/powerpoint/2010/main" val="35509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A725-B285-6AD4-FE98-A4500CC06A1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7D2C25B-D2FE-F567-3E36-EAD8BEC5C292}"/>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0500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8808144" cy="640080"/>
          </a:xfrm>
        </p:spPr>
        <p:txBody>
          <a:bodyPr>
            <a:noAutofit/>
          </a:bodyPr>
          <a:lstStyle/>
          <a:p>
            <a:r>
              <a:rPr lang="en-US" dirty="0">
                <a:latin typeface="Segoe UI Light" panose="020B0502040204020203" pitchFamily="34" charset="0"/>
                <a:cs typeface="Segoe UI Light" panose="020B0502040204020203" pitchFamily="34" charset="0"/>
              </a:rPr>
              <a:t> Multi-phase project on factors affecting housing prices</a:t>
            </a:r>
          </a:p>
        </p:txBody>
      </p:sp>
      <p:sp>
        <p:nvSpPr>
          <p:cNvPr id="38" name="Content Placeholder 17"/>
          <p:cNvSpPr txBox="1">
            <a:spLocks/>
          </p:cNvSpPr>
          <p:nvPr/>
        </p:nvSpPr>
        <p:spPr>
          <a:xfrm>
            <a:off x="541609" y="1524708"/>
            <a:ext cx="4528101"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800" dirty="0">
                <a:latin typeface="Segoe UI" panose="020B0502040204020203" pitchFamily="34" charset="0"/>
                <a:cs typeface="Segoe UI" panose="020B0502040204020203" pitchFamily="34" charset="0"/>
              </a:rPr>
              <a:t>Final Goal:   </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How do solar panels affect the cost of a house in different regions of the U.S.?</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Where are domestic solar panels gaining momentum or decreasing, and why?</a:t>
            </a:r>
          </a:p>
          <a:p>
            <a:pPr marL="0" indent="0">
              <a:spcAft>
                <a:spcPts val="600"/>
              </a:spcAft>
              <a:buNone/>
              <a:defRPr/>
            </a:pPr>
            <a:r>
              <a:rPr lang="en-US" sz="1800" dirty="0">
                <a:latin typeface="Segoe UI" panose="020B0502040204020203" pitchFamily="34" charset="0"/>
                <a:cs typeface="Segoe UI" panose="020B0502040204020203" pitchFamily="34" charset="0"/>
              </a:rPr>
              <a:t>Initial phase:  </a:t>
            </a:r>
          </a:p>
          <a:p>
            <a:pPr>
              <a:spcAft>
                <a:spcPts val="600"/>
              </a:spcAft>
              <a:buFont typeface="Wingdings" panose="05000000000000000000" pitchFamily="2" charset="2"/>
              <a:buChar char="q"/>
              <a:defRPr/>
            </a:pPr>
            <a:r>
              <a:rPr lang="en-US" sz="1800" dirty="0">
                <a:latin typeface="Segoe UI" panose="020B0502040204020203" pitchFamily="34" charset="0"/>
                <a:cs typeface="Segoe UI" panose="020B0502040204020203" pitchFamily="34" charset="0"/>
              </a:rPr>
              <a:t>Which features in available sales data affect the price of homes in Ames, Iowa?</a:t>
            </a:r>
          </a:p>
        </p:txBody>
      </p:sp>
      <p:pic>
        <p:nvPicPr>
          <p:cNvPr id="5" name="Picture 4"/>
          <p:cNvPicPr>
            <a:picLocks noChangeAspect="1"/>
          </p:cNvPicPr>
          <p:nvPr/>
        </p:nvPicPr>
        <p:blipFill rotWithShape="1">
          <a:blip r:embed="rId2"/>
          <a:srcRect l="-6736" r="9285"/>
          <a:stretch/>
        </p:blipFill>
        <p:spPr>
          <a:xfrm>
            <a:off x="4863314" y="1385113"/>
            <a:ext cx="6431220"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Solar housing is a booming industry</a:t>
            </a:r>
          </a:p>
        </p:txBody>
      </p:sp>
      <p:pic>
        <p:nvPicPr>
          <p:cNvPr id="29" name="Picture 28"/>
          <p:cNvPicPr>
            <a:picLocks noChangeAspect="1"/>
          </p:cNvPicPr>
          <p:nvPr/>
        </p:nvPicPr>
        <p:blipFill>
          <a:blip r:embed="rId2"/>
          <a:srcRect/>
          <a:stretch/>
        </p:blipFill>
        <p:spPr>
          <a:xfrm>
            <a:off x="7902657" y="1489303"/>
            <a:ext cx="3520294" cy="1983385"/>
          </a:xfrm>
          <a:prstGeom prst="rect">
            <a:avLst/>
          </a:prstGeom>
        </p:spPr>
      </p:pic>
      <p:grpSp>
        <p:nvGrpSpPr>
          <p:cNvPr id="12" name="Group 11">
            <a:extLst>
              <a:ext uri="{FF2B5EF4-FFF2-40B4-BE49-F238E27FC236}">
                <a16:creationId xmlns:a16="http://schemas.microsoft.com/office/drawing/2014/main" id="{22C1DF15-B752-A814-792D-F4B136710445}"/>
              </a:ext>
            </a:extLst>
          </p:cNvPr>
          <p:cNvGrpSpPr/>
          <p:nvPr/>
        </p:nvGrpSpPr>
        <p:grpSpPr>
          <a:xfrm>
            <a:off x="576010" y="1489303"/>
            <a:ext cx="3898393" cy="4263313"/>
            <a:chOff x="578807" y="1489303"/>
            <a:chExt cx="5340127" cy="4252791"/>
          </a:xfrm>
        </p:grpSpPr>
        <p:grpSp>
          <p:nvGrpSpPr>
            <p:cNvPr id="18" name="Group 17" descr="Small circle with number 1 inside  indicating step 1"/>
            <p:cNvGrpSpPr/>
            <p:nvPr/>
          </p:nvGrpSpPr>
          <p:grpSpPr bwMode="blackWhite">
            <a:xfrm>
              <a:off x="578807" y="1489303"/>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244917" y="155696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Solar panels increase sales prices by</a:t>
              </a:r>
              <a:r>
                <a:rPr lang="en-US" dirty="0">
                  <a:solidFill>
                    <a:schemeClr val="accent2">
                      <a:lumMod val="75000"/>
                    </a:schemeClr>
                  </a:solidFill>
                  <a:latin typeface="Segoe UI Semibold" panose="020B0702040204020203" pitchFamily="34" charset="0"/>
                  <a:cs typeface="Segoe UI Semibold" panose="020B0702040204020203" pitchFamily="34" charset="0"/>
                </a:rPr>
                <a:t> </a:t>
              </a:r>
              <a:r>
                <a:rPr lang="en-US" b="1" dirty="0">
                  <a:solidFill>
                    <a:schemeClr val="accent2">
                      <a:lumMod val="75000"/>
                    </a:schemeClr>
                  </a:solidFill>
                  <a:latin typeface="Segoe UI Semibold" panose="020B0702040204020203" pitchFamily="34" charset="0"/>
                  <a:cs typeface="Segoe UI Semibold" panose="020B0702040204020203" pitchFamily="34" charset="0"/>
                </a:rPr>
                <a:t>4.1%</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on average in the U.S. </a:t>
              </a:r>
            </a:p>
          </p:txBody>
        </p:sp>
        <p:grpSp>
          <p:nvGrpSpPr>
            <p:cNvPr id="33" name="Group 32" descr="Small circle with number 2 inside  indicating step 2"/>
            <p:cNvGrpSpPr/>
            <p:nvPr/>
          </p:nvGrpSpPr>
          <p:grpSpPr bwMode="blackWhite">
            <a:xfrm>
              <a:off x="595692" y="2449559"/>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199590" y="2305134"/>
              <a:ext cx="4719344" cy="68465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100" dirty="0">
                  <a:solidFill>
                    <a:prstClr val="black">
                      <a:lumMod val="75000"/>
                      <a:lumOff val="25000"/>
                    </a:prstClr>
                  </a:solidFill>
                  <a:latin typeface="Segoe UI Semibold" panose="020B0702040204020203" pitchFamily="34" charset="0"/>
                  <a:cs typeface="Segoe UI Semibold" panose="020B0702040204020203" pitchFamily="34" charset="0"/>
                </a:rPr>
                <a:t>In some cities,  prices can increase more than 10%</a:t>
              </a:r>
              <a:br>
                <a:rPr lang="en-US" sz="2100" dirty="0">
                  <a:solidFill>
                    <a:prstClr val="black">
                      <a:lumMod val="75000"/>
                      <a:lumOff val="25000"/>
                    </a:prstClr>
                  </a:solidFill>
                  <a:latin typeface="Segoe UI Semibold" panose="020B0702040204020203" pitchFamily="34" charset="0"/>
                  <a:cs typeface="Segoe UI Semibold" panose="020B0702040204020203" pitchFamily="34" charset="0"/>
                </a:rPr>
              </a:br>
              <a:r>
                <a:rPr lang="en-US" sz="2100" dirty="0">
                  <a:solidFill>
                    <a:srgbClr val="D24726"/>
                  </a:solidFill>
                  <a:latin typeface="Segoe UI Semibold" panose="020B0702040204020203" pitchFamily="34" charset="0"/>
                  <a:cs typeface="Segoe UI Semibold" panose="020B0702040204020203" pitchFamily="34" charset="0"/>
                </a:rPr>
                <a:t>California has 10.5 million homes powered only by solar</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2" name="Group 21" descr="Small circle with number 3 inside  indicating step 3"/>
            <p:cNvGrpSpPr/>
            <p:nvPr/>
          </p:nvGrpSpPr>
          <p:grpSpPr bwMode="blackWhite">
            <a:xfrm>
              <a:off x="582696" y="3346068"/>
              <a:ext cx="616893" cy="412645"/>
              <a:chOff x="6925028" y="708467"/>
              <a:chExt cx="616893" cy="412645"/>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25028" y="708467"/>
                <a:ext cx="616893"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199590" y="3107860"/>
              <a:ext cx="4719344" cy="10796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California Solar Mandate </a:t>
              </a:r>
              <a:r>
                <a:rPr lang="en-US" dirty="0">
                  <a:solidFill>
                    <a:schemeClr val="tx1"/>
                  </a:solidFill>
                  <a:latin typeface="Segoe UI Semibold" panose="020B0702040204020203" pitchFamily="34" charset="0"/>
                  <a:cs typeface="Segoe UI Semibold" panose="020B0702040204020203" pitchFamily="34" charset="0"/>
                </a:rPr>
                <a:t>since 2020 requires all new house have solar panels</a:t>
              </a:r>
              <a:r>
                <a:rPr lang="en-US" dirty="0">
                  <a:solidFill>
                    <a:srgbClr val="D24726"/>
                  </a:solidFill>
                  <a:latin typeface="Segoe UI Semibold" panose="020B0702040204020203" pitchFamily="34" charset="0"/>
                  <a:cs typeface="Segoe UI Semibold" panose="020B0702040204020203" pitchFamily="34" charset="0"/>
                </a:rPr>
                <a:t>      </a:t>
              </a:r>
            </a:p>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                                                             </a:t>
              </a:r>
            </a:p>
            <a:p>
              <a:pPr marL="0" lvl="0" indent="0">
                <a:lnSpc>
                  <a:spcPct val="120000"/>
                </a:lnSpc>
                <a:spcBef>
                  <a:spcPts val="0"/>
                </a:spcBef>
                <a:spcAft>
                  <a:spcPts val="0"/>
                </a:spcAft>
                <a:buNone/>
                <a:defRPr/>
              </a:pPr>
              <a:r>
                <a:rPr lang="en-US" dirty="0">
                  <a:solidFill>
                    <a:srgbClr val="D24726"/>
                  </a:solidFill>
                  <a:latin typeface="Segoe UI Semibold" panose="020B0702040204020203" pitchFamily="34" charset="0"/>
                  <a:cs typeface="Segoe UI Semibold" panose="020B0702040204020203" pitchFamily="34" charset="0"/>
                </a:rPr>
                <a:t>Massachusetts Green Building law </a:t>
              </a:r>
              <a:r>
                <a:rPr lang="en-US" dirty="0">
                  <a:solidFill>
                    <a:schemeClr val="tx1"/>
                  </a:solidFill>
                  <a:latin typeface="Segoe UI Semibold" panose="020B0702040204020203" pitchFamily="34" charset="0"/>
                  <a:cs typeface="Segoe UI Semibold" panose="020B0702040204020203" pitchFamily="34" charset="0"/>
                </a:rPr>
                <a:t>requires all new buildings have no net impact on air quality in the state </a:t>
              </a:r>
            </a:p>
            <a:p>
              <a:pPr marL="0" lvl="0" indent="0">
                <a:spcAft>
                  <a:spcPts val="600"/>
                </a:spcAft>
                <a:buNone/>
                <a:defRPr/>
              </a:pP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37" name="Group 36" descr="Small circle with number 4 inside  indicating step 4"/>
            <p:cNvGrpSpPr/>
            <p:nvPr/>
          </p:nvGrpSpPr>
          <p:grpSpPr bwMode="blackWhite">
            <a:xfrm>
              <a:off x="641411" y="4395164"/>
              <a:ext cx="558179" cy="409838"/>
              <a:chOff x="6953425" y="631738"/>
              <a:chExt cx="558179" cy="409838"/>
            </a:xfrm>
          </p:grpSpPr>
          <p:sp>
            <p:nvSpPr>
              <p:cNvPr id="38" name="Oval 37" descr="Small circle"/>
              <p:cNvSpPr/>
              <p:nvPr/>
            </p:nvSpPr>
            <p:spPr bwMode="blackWhite">
              <a:xfrm>
                <a:off x="7007419" y="631738"/>
                <a:ext cx="409837"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5" y="636015"/>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169273" y="4417204"/>
              <a:ext cx="4504251"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Federal, state, and local </a:t>
              </a:r>
              <a:r>
                <a:rPr lang="en-US" dirty="0">
                  <a:solidFill>
                    <a:srgbClr val="D24726"/>
                  </a:solidFill>
                  <a:latin typeface="Segoe UI Semibold" panose="020B0702040204020203" pitchFamily="34" charset="0"/>
                  <a:cs typeface="Segoe UI Semibold" panose="020B0702040204020203" pitchFamily="34" charset="0"/>
                </a:rPr>
                <a:t>tax incentives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t>
              </a:r>
            </a:p>
          </p:txBody>
        </p:sp>
        <p:grpSp>
          <p:nvGrpSpPr>
            <p:cNvPr id="3" name="Group 2" descr="Small circle with number 4 inside  indicating step 4">
              <a:extLst>
                <a:ext uri="{FF2B5EF4-FFF2-40B4-BE49-F238E27FC236}">
                  <a16:creationId xmlns:a16="http://schemas.microsoft.com/office/drawing/2014/main" id="{C11105A5-A592-739B-2A83-9744EE8933FB}"/>
                </a:ext>
              </a:extLst>
            </p:cNvPr>
            <p:cNvGrpSpPr/>
            <p:nvPr/>
          </p:nvGrpSpPr>
          <p:grpSpPr bwMode="blackWhite">
            <a:xfrm>
              <a:off x="695405" y="5243594"/>
              <a:ext cx="558179" cy="409838"/>
              <a:chOff x="6981496" y="599518"/>
              <a:chExt cx="558179" cy="409838"/>
            </a:xfrm>
          </p:grpSpPr>
          <p:sp>
            <p:nvSpPr>
              <p:cNvPr id="5" name="Oval 4" descr="Small circle">
                <a:extLst>
                  <a:ext uri="{FF2B5EF4-FFF2-40B4-BE49-F238E27FC236}">
                    <a16:creationId xmlns:a16="http://schemas.microsoft.com/office/drawing/2014/main" id="{31F25B34-EBC9-01A7-56E2-8D2F41643391}"/>
                  </a:ext>
                </a:extLst>
              </p:cNvPr>
              <p:cNvSpPr/>
              <p:nvPr/>
            </p:nvSpPr>
            <p:spPr bwMode="blackWhite">
              <a:xfrm>
                <a:off x="7055665" y="59951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descr="Number 4">
                <a:extLst>
                  <a:ext uri="{FF2B5EF4-FFF2-40B4-BE49-F238E27FC236}">
                    <a16:creationId xmlns:a16="http://schemas.microsoft.com/office/drawing/2014/main" id="{1CED0FFA-1D73-CBBE-9753-8545D5C5695A}"/>
                  </a:ext>
                </a:extLst>
              </p:cNvPr>
              <p:cNvSpPr txBox="1">
                <a:spLocks noChangeAspect="1"/>
              </p:cNvSpPr>
              <p:nvPr/>
            </p:nvSpPr>
            <p:spPr bwMode="blackWhite">
              <a:xfrm>
                <a:off x="6981496" y="610616"/>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7" name="Content Placeholder 17">
              <a:extLst>
                <a:ext uri="{FF2B5EF4-FFF2-40B4-BE49-F238E27FC236}">
                  <a16:creationId xmlns:a16="http://schemas.microsoft.com/office/drawing/2014/main" id="{FDF3B100-9D20-B105-97B1-FA5FB37F9C9A}"/>
                </a:ext>
              </a:extLst>
            </p:cNvPr>
            <p:cNvSpPr txBox="1">
              <a:spLocks/>
            </p:cNvSpPr>
            <p:nvPr/>
          </p:nvSpPr>
          <p:spPr>
            <a:xfrm>
              <a:off x="1242879" y="4980741"/>
              <a:ext cx="4504251" cy="7613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Lending, servicing,  and repairing of solar panels are new industries that bring needed jobs to local economies</a:t>
              </a:r>
            </a:p>
          </p:txBody>
        </p:sp>
      </p:grpSp>
      <p:sp>
        <p:nvSpPr>
          <p:cNvPr id="11" name="TextBox 10">
            <a:extLst>
              <a:ext uri="{FF2B5EF4-FFF2-40B4-BE49-F238E27FC236}">
                <a16:creationId xmlns:a16="http://schemas.microsoft.com/office/drawing/2014/main" id="{7F57D6FF-C3F4-2460-2C3F-99AAD800A231}"/>
              </a:ext>
            </a:extLst>
          </p:cNvPr>
          <p:cNvSpPr txBox="1"/>
          <p:nvPr/>
        </p:nvSpPr>
        <p:spPr>
          <a:xfrm>
            <a:off x="4636601" y="1505593"/>
            <a:ext cx="3445210" cy="4047262"/>
          </a:xfrm>
          <a:prstGeom prst="rect">
            <a:avLst/>
          </a:prstGeom>
          <a:noFill/>
        </p:spPr>
        <p:txBody>
          <a:bodyPr wrap="square" rtlCol="0">
            <a:spAutoFit/>
          </a:bodyPr>
          <a:lstStyle/>
          <a:p>
            <a:pPr marL="342900" marR="0" lvl="0">
              <a:spcBef>
                <a:spcPts val="0"/>
              </a:spcBef>
              <a:spcAft>
                <a:spcPts val="1500"/>
              </a:spcAft>
              <a:tabLst>
                <a:tab pos="457200" algn="l"/>
              </a:tabLst>
            </a:pPr>
            <a:r>
              <a:rPr lang="en-US" sz="1200" kern="0" dirty="0">
                <a:solidFill>
                  <a:srgbClr val="C00000"/>
                </a:solidFill>
                <a:latin typeface="Segoe UI Semibold" panose="020B0702040204020203" pitchFamily="34" charset="0"/>
                <a:ea typeface="Times New Roman" panose="02020603050405020304" pitchFamily="18" charset="0"/>
                <a:cs typeface="Segoe UI Semibold" panose="020B0702040204020203" pitchFamily="34" charset="0"/>
              </a:rPr>
              <a:t>Top Ten Solar Premiums</a:t>
            </a:r>
            <a:endParaRPr lang="en-US" sz="1200" kern="0" dirty="0">
              <a:solidFill>
                <a:srgbClr val="C00000"/>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New Jersey: 9.9%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Pennsylvania: 4.9%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North Carolina: 4.8%</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Louisiana: 4.9%</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Washington: 4.1%.</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Florida: 4%</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Hawaii: 4%</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Maryland: 3.8% </a:t>
            </a:r>
            <a:endParaRPr lang="en-US" sz="1200" kern="100" dirty="0">
              <a:solidFill>
                <a:srgbClr val="000000"/>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New York: 3.6%</a:t>
            </a:r>
            <a:endParaRPr lang="en-US" sz="1200" kern="100" dirty="0">
              <a:solidFill>
                <a:srgbClr val="000000"/>
              </a:solidFill>
              <a:latin typeface="Segoe UI Semibold" panose="020B0702040204020203" pitchFamily="34" charset="0"/>
              <a:ea typeface="Times New Roman" panose="02020603050405020304" pitchFamily="18" charset="0"/>
              <a:cs typeface="Segoe UI Semibold" panose="020B0702040204020203" pitchFamily="34" charset="0"/>
            </a:endParaRPr>
          </a:p>
          <a:p>
            <a:pPr marL="514350" marR="0" lvl="0" indent="-171450">
              <a:spcBef>
                <a:spcPts val="0"/>
              </a:spcBef>
              <a:spcAft>
                <a:spcPts val="1500"/>
              </a:spcAft>
              <a:buFont typeface="Wingdings" panose="05000000000000000000" pitchFamily="2" charset="2"/>
              <a:buChar char="ü"/>
              <a:tabLst>
                <a:tab pos="457200" algn="l"/>
              </a:tabLst>
            </a:pPr>
            <a:r>
              <a:rPr lang="en-US" sz="1200" kern="0" dirty="0">
                <a:solidFill>
                  <a:srgbClr val="000000"/>
                </a:solidFill>
                <a:effectLst/>
                <a:latin typeface="Segoe UI Semibold" panose="020B0702040204020203" pitchFamily="34" charset="0"/>
                <a:ea typeface="Times New Roman" panose="02020603050405020304" pitchFamily="18" charset="0"/>
                <a:cs typeface="Segoe UI Semibold" panose="020B0702040204020203" pitchFamily="34" charset="0"/>
              </a:rPr>
              <a:t> South Carolina: 3.5%</a:t>
            </a:r>
            <a:endParaRPr lang="en-US" sz="1200" dirty="0">
              <a:latin typeface="Segoe UI Semibold" panose="020B0702040204020203" pitchFamily="34" charset="0"/>
              <a:cs typeface="Segoe UI Semibold" panose="020B0702040204020203" pitchFamily="34" charset="0"/>
            </a:endParaRPr>
          </a:p>
        </p:txBody>
      </p:sp>
      <p:pic>
        <p:nvPicPr>
          <p:cNvPr id="15" name="Picture 14" descr="Map&#10;&#10;Description automatically generated">
            <a:extLst>
              <a:ext uri="{FF2B5EF4-FFF2-40B4-BE49-F238E27FC236}">
                <a16:creationId xmlns:a16="http://schemas.microsoft.com/office/drawing/2014/main" id="{F4E4D0F1-0A05-63DC-1386-FF093FC6A92D}"/>
              </a:ext>
            </a:extLst>
          </p:cNvPr>
          <p:cNvPicPr>
            <a:picLocks noChangeAspect="1"/>
          </p:cNvPicPr>
          <p:nvPr/>
        </p:nvPicPr>
        <p:blipFill>
          <a:blip r:embed="rId3"/>
          <a:stretch>
            <a:fillRect/>
          </a:stretch>
        </p:blipFill>
        <p:spPr>
          <a:xfrm>
            <a:off x="7917073" y="3429000"/>
            <a:ext cx="3531950" cy="3103484"/>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0412-5964-6768-90F6-DDBBA5333D28}"/>
              </a:ext>
            </a:extLst>
          </p:cNvPr>
          <p:cNvSpPr>
            <a:spLocks noGrp="1"/>
          </p:cNvSpPr>
          <p:nvPr>
            <p:ph type="title"/>
          </p:nvPr>
        </p:nvSpPr>
        <p:spPr>
          <a:xfrm>
            <a:off x="521207" y="448056"/>
            <a:ext cx="7037061" cy="640080"/>
          </a:xfrm>
        </p:spPr>
        <p:txBody>
          <a:bodyPr>
            <a:normAutofit/>
          </a:bodyPr>
          <a:lstStyle/>
          <a:p>
            <a:r>
              <a:rPr lang="en-US" dirty="0"/>
              <a:t>Solar panels are not a panacea </a:t>
            </a:r>
          </a:p>
        </p:txBody>
      </p:sp>
      <p:pic>
        <p:nvPicPr>
          <p:cNvPr id="21" name="Picture 20" descr="A picture containing text&#10;&#10;Description automatically generated">
            <a:extLst>
              <a:ext uri="{FF2B5EF4-FFF2-40B4-BE49-F238E27FC236}">
                <a16:creationId xmlns:a16="http://schemas.microsoft.com/office/drawing/2014/main" id="{E155CCBA-46EB-BC39-1D66-9FF3298FA0E3}"/>
              </a:ext>
            </a:extLst>
          </p:cNvPr>
          <p:cNvPicPr>
            <a:picLocks noChangeAspect="1"/>
          </p:cNvPicPr>
          <p:nvPr/>
        </p:nvPicPr>
        <p:blipFill>
          <a:blip r:embed="rId2"/>
          <a:stretch>
            <a:fillRect/>
          </a:stretch>
        </p:blipFill>
        <p:spPr>
          <a:xfrm>
            <a:off x="1044990" y="4606700"/>
            <a:ext cx="2788120" cy="1855367"/>
          </a:xfrm>
          <a:prstGeom prst="rect">
            <a:avLst/>
          </a:prstGeom>
        </p:spPr>
      </p:pic>
      <p:pic>
        <p:nvPicPr>
          <p:cNvPr id="23" name="Picture 22" descr="Diagram, engineering drawing&#10;&#10;Description automatically generated">
            <a:extLst>
              <a:ext uri="{FF2B5EF4-FFF2-40B4-BE49-F238E27FC236}">
                <a16:creationId xmlns:a16="http://schemas.microsoft.com/office/drawing/2014/main" id="{CAC0127B-8F26-DBEB-83B6-86281F1CA86F}"/>
              </a:ext>
            </a:extLst>
          </p:cNvPr>
          <p:cNvPicPr>
            <a:picLocks noChangeAspect="1"/>
          </p:cNvPicPr>
          <p:nvPr/>
        </p:nvPicPr>
        <p:blipFill>
          <a:blip r:embed="rId3"/>
          <a:stretch>
            <a:fillRect/>
          </a:stretch>
        </p:blipFill>
        <p:spPr>
          <a:xfrm>
            <a:off x="3833110" y="1449941"/>
            <a:ext cx="3881960" cy="4841346"/>
          </a:xfrm>
          <a:prstGeom prst="rect">
            <a:avLst/>
          </a:prstGeom>
        </p:spPr>
      </p:pic>
      <p:sp>
        <p:nvSpPr>
          <p:cNvPr id="26" name="TextBox 25">
            <a:extLst>
              <a:ext uri="{FF2B5EF4-FFF2-40B4-BE49-F238E27FC236}">
                <a16:creationId xmlns:a16="http://schemas.microsoft.com/office/drawing/2014/main" id="{5C1BAA54-F73A-634B-8F31-6B6EEF487105}"/>
              </a:ext>
            </a:extLst>
          </p:cNvPr>
          <p:cNvSpPr txBox="1"/>
          <p:nvPr/>
        </p:nvSpPr>
        <p:spPr>
          <a:xfrm>
            <a:off x="225785" y="6338957"/>
            <a:ext cx="2187616" cy="246221"/>
          </a:xfrm>
          <a:prstGeom prst="rect">
            <a:avLst/>
          </a:prstGeom>
          <a:noFill/>
        </p:spPr>
        <p:txBody>
          <a:bodyPr wrap="square" rtlCol="0">
            <a:spAutoFit/>
          </a:bodyPr>
          <a:lstStyle/>
          <a:p>
            <a:r>
              <a:rPr lang="en-US" sz="800" dirty="0"/>
              <a:t>Smeltzer image used with </a:t>
            </a:r>
            <a:r>
              <a:rPr lang="en-US" sz="1000" dirty="0"/>
              <a:t>permission</a:t>
            </a:r>
          </a:p>
        </p:txBody>
      </p:sp>
      <p:sp>
        <p:nvSpPr>
          <p:cNvPr id="27" name="TextBox 26">
            <a:extLst>
              <a:ext uri="{FF2B5EF4-FFF2-40B4-BE49-F238E27FC236}">
                <a16:creationId xmlns:a16="http://schemas.microsoft.com/office/drawing/2014/main" id="{AC0AEB20-7497-728E-36DF-979D5E6922CD}"/>
              </a:ext>
            </a:extLst>
          </p:cNvPr>
          <p:cNvSpPr txBox="1"/>
          <p:nvPr/>
        </p:nvSpPr>
        <p:spPr>
          <a:xfrm>
            <a:off x="636611" y="1402103"/>
            <a:ext cx="3881960" cy="1754326"/>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a:t>Cleaning</a:t>
            </a:r>
          </a:p>
          <a:p>
            <a:pPr marL="285750" indent="-285750">
              <a:buFont typeface="Wingdings" panose="05000000000000000000" pitchFamily="2" charset="2"/>
              <a:buChar char="q"/>
            </a:pPr>
            <a:r>
              <a:rPr lang="en-US" dirty="0"/>
              <a:t>Repairs</a:t>
            </a:r>
          </a:p>
          <a:p>
            <a:pPr marL="285750" indent="-285750">
              <a:buFont typeface="Wingdings" panose="05000000000000000000" pitchFamily="2" charset="2"/>
              <a:buChar char="q"/>
            </a:pPr>
            <a:r>
              <a:rPr lang="en-US" dirty="0"/>
              <a:t>Expected degradation over time</a:t>
            </a:r>
          </a:p>
          <a:p>
            <a:pPr marL="285750" indent="-285750">
              <a:buFont typeface="Wingdings" panose="05000000000000000000" pitchFamily="2" charset="2"/>
              <a:buChar char="q"/>
            </a:pPr>
            <a:r>
              <a:rPr lang="en-US" dirty="0"/>
              <a:t>Replacement</a:t>
            </a:r>
          </a:p>
          <a:p>
            <a:pPr marL="285750" indent="-285750">
              <a:buFont typeface="Wingdings" panose="05000000000000000000" pitchFamily="2" charset="2"/>
              <a:buChar char="q"/>
            </a:pPr>
            <a:r>
              <a:rPr lang="en-US" dirty="0"/>
              <a:t>Disposal and environmental contamination</a:t>
            </a:r>
          </a:p>
        </p:txBody>
      </p:sp>
      <p:pic>
        <p:nvPicPr>
          <p:cNvPr id="20" name="Picture 19" descr="Diagram&#10;&#10;Description automatically generated with medium confidence">
            <a:extLst>
              <a:ext uri="{FF2B5EF4-FFF2-40B4-BE49-F238E27FC236}">
                <a16:creationId xmlns:a16="http://schemas.microsoft.com/office/drawing/2014/main" id="{FA4A56D2-A9B1-5694-BA0D-E29D9313C02B}"/>
              </a:ext>
            </a:extLst>
          </p:cNvPr>
          <p:cNvPicPr>
            <a:picLocks noChangeAspect="1"/>
          </p:cNvPicPr>
          <p:nvPr/>
        </p:nvPicPr>
        <p:blipFill>
          <a:blip r:embed="rId4"/>
          <a:stretch>
            <a:fillRect/>
          </a:stretch>
        </p:blipFill>
        <p:spPr>
          <a:xfrm>
            <a:off x="7832818" y="1435608"/>
            <a:ext cx="3722572" cy="2794410"/>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80D95D68-D032-3C4B-8950-964DCD8FD783}"/>
              </a:ext>
            </a:extLst>
          </p:cNvPr>
          <p:cNvPicPr>
            <a:picLocks noChangeAspect="1"/>
          </p:cNvPicPr>
          <p:nvPr/>
        </p:nvPicPr>
        <p:blipFill>
          <a:blip r:embed="rId5"/>
          <a:stretch>
            <a:fillRect/>
          </a:stretch>
        </p:blipFill>
        <p:spPr>
          <a:xfrm>
            <a:off x="636610" y="3168100"/>
            <a:ext cx="2685323" cy="1673599"/>
          </a:xfrm>
          <a:prstGeom prst="rect">
            <a:avLst/>
          </a:prstGeom>
        </p:spPr>
      </p:pic>
      <p:pic>
        <p:nvPicPr>
          <p:cNvPr id="31" name="Picture 30" descr="A picture containing text, outdoor&#10;&#10;Description automatically generated">
            <a:extLst>
              <a:ext uri="{FF2B5EF4-FFF2-40B4-BE49-F238E27FC236}">
                <a16:creationId xmlns:a16="http://schemas.microsoft.com/office/drawing/2014/main" id="{E5A672C1-E7CA-2881-60FC-B73371A8D11D}"/>
              </a:ext>
            </a:extLst>
          </p:cNvPr>
          <p:cNvPicPr>
            <a:picLocks noChangeAspect="1"/>
          </p:cNvPicPr>
          <p:nvPr/>
        </p:nvPicPr>
        <p:blipFill>
          <a:blip r:embed="rId6"/>
          <a:stretch>
            <a:fillRect/>
          </a:stretch>
        </p:blipFill>
        <p:spPr>
          <a:xfrm>
            <a:off x="7558267" y="4657305"/>
            <a:ext cx="3997121" cy="1901070"/>
          </a:xfrm>
          <a:prstGeom prst="rect">
            <a:avLst/>
          </a:prstGeom>
        </p:spPr>
      </p:pic>
    </p:spTree>
    <p:extLst>
      <p:ext uri="{BB962C8B-B14F-4D97-AF65-F5344CB8AC3E}">
        <p14:creationId xmlns:p14="http://schemas.microsoft.com/office/powerpoint/2010/main" val="202213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94BB-B46A-FC77-15A3-2F3A9CAEF0B8}"/>
              </a:ext>
            </a:extLst>
          </p:cNvPr>
          <p:cNvSpPr>
            <a:spLocks noGrp="1"/>
          </p:cNvSpPr>
          <p:nvPr>
            <p:ph type="title"/>
          </p:nvPr>
        </p:nvSpPr>
        <p:spPr>
          <a:xfrm>
            <a:off x="521207" y="448056"/>
            <a:ext cx="8148231" cy="640080"/>
          </a:xfrm>
        </p:spPr>
        <p:txBody>
          <a:bodyPr>
            <a:normAutofit fontScale="90000"/>
          </a:bodyPr>
          <a:lstStyle/>
          <a:p>
            <a:r>
              <a:rPr lang="en-US" dirty="0"/>
              <a:t> Predicting solar installation on a single house is complex</a:t>
            </a:r>
          </a:p>
        </p:txBody>
      </p:sp>
      <p:sp>
        <p:nvSpPr>
          <p:cNvPr id="3" name="Content Placeholder 2">
            <a:extLst>
              <a:ext uri="{FF2B5EF4-FFF2-40B4-BE49-F238E27FC236}">
                <a16:creationId xmlns:a16="http://schemas.microsoft.com/office/drawing/2014/main" id="{17B55908-4FDD-D052-38AF-E8E7B2703FBE}"/>
              </a:ext>
            </a:extLst>
          </p:cNvPr>
          <p:cNvSpPr>
            <a:spLocks noGrp="1"/>
          </p:cNvSpPr>
          <p:nvPr>
            <p:ph sz="quarter" idx="10"/>
          </p:nvPr>
        </p:nvSpPr>
        <p:spPr>
          <a:xfrm>
            <a:off x="4392732" y="1569561"/>
            <a:ext cx="3022362" cy="2684980"/>
          </a:xfrm>
        </p:spPr>
        <p:txBody>
          <a:bodyPr>
            <a:normAutofit lnSpcReduction="10000"/>
          </a:bodyPr>
          <a:lstStyle/>
          <a:p>
            <a:pPr marL="285750" indent="-285750">
              <a:buFont typeface="Wingdings" panose="05000000000000000000" pitchFamily="2" charset="2"/>
              <a:buChar char="q"/>
            </a:pPr>
            <a:r>
              <a:rPr lang="en-US" sz="1400" b="1" dirty="0"/>
              <a:t>Geographic Factors</a:t>
            </a:r>
          </a:p>
          <a:p>
            <a:pPr marL="285750" indent="-285750">
              <a:buFont typeface="Wingdings" panose="05000000000000000000" pitchFamily="2" charset="2"/>
              <a:buChar char="q"/>
            </a:pPr>
            <a:r>
              <a:rPr lang="en-US" sz="1400" b="1" dirty="0"/>
              <a:t>Lot-specific Factors</a:t>
            </a:r>
          </a:p>
          <a:p>
            <a:pPr marL="285750" indent="-285750">
              <a:buFont typeface="Wingdings" panose="05000000000000000000" pitchFamily="2" charset="2"/>
              <a:buChar char="q"/>
            </a:pPr>
            <a:r>
              <a:rPr lang="en-US" sz="1400" b="1" dirty="0"/>
              <a:t>Demographic Factors</a:t>
            </a:r>
          </a:p>
          <a:p>
            <a:pPr marL="285750" indent="-285750">
              <a:buFont typeface="Wingdings" panose="05000000000000000000" pitchFamily="2" charset="2"/>
              <a:buChar char="q"/>
            </a:pPr>
            <a:r>
              <a:rPr lang="en-US" sz="1400" b="1" dirty="0"/>
              <a:t>What neighbors are doing</a:t>
            </a:r>
          </a:p>
          <a:p>
            <a:r>
              <a:rPr lang="en-US" dirty="0"/>
              <a:t>	</a:t>
            </a:r>
          </a:p>
        </p:txBody>
      </p:sp>
      <p:pic>
        <p:nvPicPr>
          <p:cNvPr id="7" name="Picture 6" descr="A picture containing airplane, aircraft, clipart, night sky&#10;&#10;Description automatically generated">
            <a:extLst>
              <a:ext uri="{FF2B5EF4-FFF2-40B4-BE49-F238E27FC236}">
                <a16:creationId xmlns:a16="http://schemas.microsoft.com/office/drawing/2014/main" id="{4533B7F7-55C5-28F9-B2BB-A86CAED6F714}"/>
              </a:ext>
            </a:extLst>
          </p:cNvPr>
          <p:cNvPicPr>
            <a:picLocks noChangeAspect="1"/>
          </p:cNvPicPr>
          <p:nvPr/>
        </p:nvPicPr>
        <p:blipFill>
          <a:blip r:embed="rId2"/>
          <a:stretch>
            <a:fillRect/>
          </a:stretch>
        </p:blipFill>
        <p:spPr>
          <a:xfrm>
            <a:off x="7475920" y="1522126"/>
            <a:ext cx="4036535" cy="1614614"/>
          </a:xfrm>
          <a:prstGeom prst="rect">
            <a:avLst/>
          </a:prstGeom>
        </p:spPr>
      </p:pic>
      <p:pic>
        <p:nvPicPr>
          <p:cNvPr id="9" name="Picture 8" descr="A picture containing sky, snow, outdoor&#10;&#10;Description automatically generated">
            <a:extLst>
              <a:ext uri="{FF2B5EF4-FFF2-40B4-BE49-F238E27FC236}">
                <a16:creationId xmlns:a16="http://schemas.microsoft.com/office/drawing/2014/main" id="{04E58DFF-1350-2F0A-58C4-9B41AF8DBC46}"/>
              </a:ext>
            </a:extLst>
          </p:cNvPr>
          <p:cNvPicPr>
            <a:picLocks noChangeAspect="1"/>
          </p:cNvPicPr>
          <p:nvPr/>
        </p:nvPicPr>
        <p:blipFill>
          <a:blip r:embed="rId3"/>
          <a:stretch>
            <a:fillRect/>
          </a:stretch>
        </p:blipFill>
        <p:spPr>
          <a:xfrm>
            <a:off x="950527" y="3663476"/>
            <a:ext cx="2508966" cy="1750535"/>
          </a:xfrm>
          <a:prstGeom prst="rect">
            <a:avLst/>
          </a:prstGeom>
        </p:spPr>
      </p:pic>
      <p:pic>
        <p:nvPicPr>
          <p:cNvPr id="11" name="Picture 10" descr="A picture containing text, sky, outdoor, grass&#10;&#10;Description automatically generated">
            <a:extLst>
              <a:ext uri="{FF2B5EF4-FFF2-40B4-BE49-F238E27FC236}">
                <a16:creationId xmlns:a16="http://schemas.microsoft.com/office/drawing/2014/main" id="{6AA30C53-D9B8-59BE-B819-C4F898DE252F}"/>
              </a:ext>
            </a:extLst>
          </p:cNvPr>
          <p:cNvPicPr>
            <a:picLocks noChangeAspect="1"/>
          </p:cNvPicPr>
          <p:nvPr/>
        </p:nvPicPr>
        <p:blipFill>
          <a:blip r:embed="rId4"/>
          <a:stretch>
            <a:fillRect/>
          </a:stretch>
        </p:blipFill>
        <p:spPr>
          <a:xfrm>
            <a:off x="9312385" y="3390140"/>
            <a:ext cx="2014875" cy="2023871"/>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018FB023-98AB-2238-4FD6-A8EEB74645AE}"/>
              </a:ext>
            </a:extLst>
          </p:cNvPr>
          <p:cNvPicPr>
            <a:picLocks noChangeAspect="1"/>
          </p:cNvPicPr>
          <p:nvPr/>
        </p:nvPicPr>
        <p:blipFill>
          <a:blip r:embed="rId5"/>
          <a:stretch>
            <a:fillRect/>
          </a:stretch>
        </p:blipFill>
        <p:spPr>
          <a:xfrm>
            <a:off x="6638134" y="4840461"/>
            <a:ext cx="2380030" cy="1239758"/>
          </a:xfrm>
          <a:prstGeom prst="rect">
            <a:avLst/>
          </a:prstGeom>
        </p:spPr>
      </p:pic>
      <p:pic>
        <p:nvPicPr>
          <p:cNvPr id="15" name="Picture 14" descr="A group of people standing outside a house&#10;&#10;Description automatically generated with medium confidence">
            <a:extLst>
              <a:ext uri="{FF2B5EF4-FFF2-40B4-BE49-F238E27FC236}">
                <a16:creationId xmlns:a16="http://schemas.microsoft.com/office/drawing/2014/main" id="{F1FA4364-EF58-9812-6F83-9FBEEF827C69}"/>
              </a:ext>
            </a:extLst>
          </p:cNvPr>
          <p:cNvPicPr>
            <a:picLocks noChangeAspect="1"/>
          </p:cNvPicPr>
          <p:nvPr/>
        </p:nvPicPr>
        <p:blipFill>
          <a:blip r:embed="rId6"/>
          <a:stretch>
            <a:fillRect/>
          </a:stretch>
        </p:blipFill>
        <p:spPr>
          <a:xfrm>
            <a:off x="651620" y="1569561"/>
            <a:ext cx="3305669" cy="1859439"/>
          </a:xfrm>
          <a:prstGeom prst="rect">
            <a:avLst/>
          </a:prstGeom>
        </p:spPr>
      </p:pic>
      <p:pic>
        <p:nvPicPr>
          <p:cNvPr id="17" name="Picture 16" descr="A picture containing outdoor&#10;&#10;Description automatically generated">
            <a:extLst>
              <a:ext uri="{FF2B5EF4-FFF2-40B4-BE49-F238E27FC236}">
                <a16:creationId xmlns:a16="http://schemas.microsoft.com/office/drawing/2014/main" id="{B3960439-845C-A4DF-3787-D8B14D0DB6B9}"/>
              </a:ext>
            </a:extLst>
          </p:cNvPr>
          <p:cNvPicPr>
            <a:picLocks noChangeAspect="1"/>
          </p:cNvPicPr>
          <p:nvPr/>
        </p:nvPicPr>
        <p:blipFill>
          <a:blip r:embed="rId7"/>
          <a:stretch>
            <a:fillRect/>
          </a:stretch>
        </p:blipFill>
        <p:spPr>
          <a:xfrm>
            <a:off x="3844357" y="4254541"/>
            <a:ext cx="2392864" cy="1792339"/>
          </a:xfrm>
          <a:prstGeom prst="rect">
            <a:avLst/>
          </a:prstGeom>
        </p:spPr>
      </p:pic>
      <p:pic>
        <p:nvPicPr>
          <p:cNvPr id="19" name="Picture 18" descr="A picture containing hanger&#10;&#10;Description automatically generated">
            <a:extLst>
              <a:ext uri="{FF2B5EF4-FFF2-40B4-BE49-F238E27FC236}">
                <a16:creationId xmlns:a16="http://schemas.microsoft.com/office/drawing/2014/main" id="{FCF0C19B-C2C6-CA9D-E395-A6F808356196}"/>
              </a:ext>
            </a:extLst>
          </p:cNvPr>
          <p:cNvPicPr>
            <a:picLocks noChangeAspect="1"/>
          </p:cNvPicPr>
          <p:nvPr/>
        </p:nvPicPr>
        <p:blipFill>
          <a:blip r:embed="rId8"/>
          <a:stretch>
            <a:fillRect/>
          </a:stretch>
        </p:blipFill>
        <p:spPr>
          <a:xfrm>
            <a:off x="7170460" y="3400064"/>
            <a:ext cx="1498977" cy="1247775"/>
          </a:xfrm>
          <a:prstGeom prst="rect">
            <a:avLst/>
          </a:prstGeom>
        </p:spPr>
      </p:pic>
      <p:sp>
        <p:nvSpPr>
          <p:cNvPr id="20" name="TextBox 19">
            <a:extLst>
              <a:ext uri="{FF2B5EF4-FFF2-40B4-BE49-F238E27FC236}">
                <a16:creationId xmlns:a16="http://schemas.microsoft.com/office/drawing/2014/main" id="{B8CDDA1E-A08A-C282-8AB1-2E98AC2B14A6}"/>
              </a:ext>
            </a:extLst>
          </p:cNvPr>
          <p:cNvSpPr txBox="1"/>
          <p:nvPr/>
        </p:nvSpPr>
        <p:spPr>
          <a:xfrm>
            <a:off x="7310868" y="3715474"/>
            <a:ext cx="1361471" cy="461665"/>
          </a:xfrm>
          <a:prstGeom prst="rect">
            <a:avLst/>
          </a:prstGeom>
          <a:noFill/>
        </p:spPr>
        <p:txBody>
          <a:bodyPr wrap="square" rtlCol="0">
            <a:spAutoFit/>
          </a:bodyPr>
          <a:lstStyle/>
          <a:p>
            <a:r>
              <a:rPr lang="en-US" sz="1200" dirty="0"/>
              <a:t>There goes the neighborhood</a:t>
            </a:r>
          </a:p>
        </p:txBody>
      </p:sp>
    </p:spTree>
    <p:extLst>
      <p:ext uri="{BB962C8B-B14F-4D97-AF65-F5344CB8AC3E}">
        <p14:creationId xmlns:p14="http://schemas.microsoft.com/office/powerpoint/2010/main" val="105219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FF60-F944-97EA-37DE-20AD2693F946}"/>
              </a:ext>
            </a:extLst>
          </p:cNvPr>
          <p:cNvSpPr>
            <a:spLocks noGrp="1"/>
          </p:cNvSpPr>
          <p:nvPr>
            <p:ph type="title"/>
          </p:nvPr>
        </p:nvSpPr>
        <p:spPr>
          <a:xfrm>
            <a:off x="521207" y="448056"/>
            <a:ext cx="7083360" cy="640080"/>
          </a:xfrm>
        </p:spPr>
        <p:txBody>
          <a:bodyPr>
            <a:normAutofit fontScale="90000"/>
          </a:bodyPr>
          <a:lstStyle/>
          <a:p>
            <a:r>
              <a:rPr lang="en-US" dirty="0"/>
              <a:t> Data on solar home installations and market price</a:t>
            </a:r>
          </a:p>
        </p:txBody>
      </p:sp>
      <p:sp>
        <p:nvSpPr>
          <p:cNvPr id="6" name="TextBox 5">
            <a:extLst>
              <a:ext uri="{FF2B5EF4-FFF2-40B4-BE49-F238E27FC236}">
                <a16:creationId xmlns:a16="http://schemas.microsoft.com/office/drawing/2014/main" id="{4717C822-780B-AE18-F455-6C1BBD0A6123}"/>
              </a:ext>
            </a:extLst>
          </p:cNvPr>
          <p:cNvSpPr txBox="1"/>
          <p:nvPr/>
        </p:nvSpPr>
        <p:spPr>
          <a:xfrm>
            <a:off x="3192756" y="1520785"/>
            <a:ext cx="5243332" cy="3816429"/>
          </a:xfrm>
          <a:prstGeom prst="rect">
            <a:avLst/>
          </a:prstGeom>
          <a:noFill/>
        </p:spPr>
        <p:txBody>
          <a:bodyPr wrap="square" rtlCol="0">
            <a:spAutoFit/>
          </a:bodyPr>
          <a:lstStyle/>
          <a:p>
            <a:r>
              <a:rPr lang="en-US" sz="1600" b="1" dirty="0"/>
              <a:t>Lawrence Berkely National Laboratory </a:t>
            </a:r>
            <a:r>
              <a:rPr lang="en-US" sz="1600" dirty="0"/>
              <a:t>(2015) </a:t>
            </a:r>
          </a:p>
          <a:p>
            <a:r>
              <a:rPr lang="en-US" sz="1600" dirty="0"/>
              <a:t>132,000 houses</a:t>
            </a:r>
          </a:p>
          <a:p>
            <a:endParaRPr lang="en-US" sz="1600" b="1" dirty="0"/>
          </a:p>
          <a:p>
            <a:r>
              <a:rPr lang="en-US" sz="1600" b="1" dirty="0"/>
              <a:t>Stanford University</a:t>
            </a:r>
            <a:r>
              <a:rPr lang="en-US" sz="1600" dirty="0"/>
              <a:t> (2018, updated 2022)</a:t>
            </a:r>
          </a:p>
          <a:p>
            <a:r>
              <a:rPr lang="en-US" sz="1600" dirty="0"/>
              <a:t>1.2 million houses in 600 markets</a:t>
            </a:r>
          </a:p>
          <a:p>
            <a:endParaRPr lang="en-US" sz="1600" b="1" dirty="0"/>
          </a:p>
          <a:p>
            <a:r>
              <a:rPr lang="en-US" sz="1600" b="1" dirty="0"/>
              <a:t>Zillow’s Housing Market Metrics API</a:t>
            </a:r>
          </a:p>
          <a:p>
            <a:endParaRPr lang="en-US" sz="1600" b="1" dirty="0"/>
          </a:p>
          <a:p>
            <a:r>
              <a:rPr lang="en-US" sz="1600" b="1" dirty="0"/>
              <a:t>U.S. Energy Information Administration </a:t>
            </a:r>
          </a:p>
          <a:p>
            <a:endParaRPr lang="en-US" sz="1600" b="1" dirty="0"/>
          </a:p>
          <a:p>
            <a:r>
              <a:rPr lang="en-US" sz="1600" b="1" dirty="0"/>
              <a:t>National Renewable Energy Laboratory’s  PV Rooftop Database</a:t>
            </a:r>
            <a:r>
              <a:rPr lang="en-US" sz="1600" dirty="0"/>
              <a:t> </a:t>
            </a:r>
          </a:p>
          <a:p>
            <a:r>
              <a:rPr lang="en-US" sz="1600" dirty="0"/>
              <a:t>(all buildings in 128 metro regions that LIDAR data shows would support a solar installation)</a:t>
            </a:r>
          </a:p>
          <a:p>
            <a:endParaRPr lang="en-US" dirty="0"/>
          </a:p>
        </p:txBody>
      </p:sp>
      <p:pic>
        <p:nvPicPr>
          <p:cNvPr id="10" name="Content Placeholder 9" descr="Application&#10;&#10;Description automatically generated with medium confidence">
            <a:extLst>
              <a:ext uri="{FF2B5EF4-FFF2-40B4-BE49-F238E27FC236}">
                <a16:creationId xmlns:a16="http://schemas.microsoft.com/office/drawing/2014/main" id="{502AF540-4AE4-468B-60C0-CD5883F4EE88}"/>
              </a:ext>
            </a:extLst>
          </p:cNvPr>
          <p:cNvPicPr>
            <a:picLocks noGrp="1" noChangeAspect="1"/>
          </p:cNvPicPr>
          <p:nvPr>
            <p:ph sz="quarter" idx="10"/>
          </p:nvPr>
        </p:nvPicPr>
        <p:blipFill>
          <a:blip r:embed="rId2"/>
          <a:stretch>
            <a:fillRect/>
          </a:stretch>
        </p:blipFill>
        <p:spPr>
          <a:xfrm>
            <a:off x="8120066" y="1578728"/>
            <a:ext cx="3389957" cy="3392567"/>
          </a:xfrm>
        </p:spPr>
      </p:pic>
      <p:pic>
        <p:nvPicPr>
          <p:cNvPr id="12" name="Picture 11" descr="A picture containing camera&#10;&#10;Description automatically generated">
            <a:extLst>
              <a:ext uri="{FF2B5EF4-FFF2-40B4-BE49-F238E27FC236}">
                <a16:creationId xmlns:a16="http://schemas.microsoft.com/office/drawing/2014/main" id="{B02B32C6-E28F-F2FD-D5E2-B49B9D9EA18C}"/>
              </a:ext>
            </a:extLst>
          </p:cNvPr>
          <p:cNvPicPr>
            <a:picLocks noChangeAspect="1"/>
          </p:cNvPicPr>
          <p:nvPr/>
        </p:nvPicPr>
        <p:blipFill>
          <a:blip r:embed="rId3"/>
          <a:stretch>
            <a:fillRect/>
          </a:stretch>
        </p:blipFill>
        <p:spPr>
          <a:xfrm>
            <a:off x="681977" y="4024843"/>
            <a:ext cx="2200275" cy="208597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5AB81F93-2B57-AA79-42C4-169EF6F39635}"/>
              </a:ext>
            </a:extLst>
          </p:cNvPr>
          <p:cNvPicPr>
            <a:picLocks noChangeAspect="1"/>
          </p:cNvPicPr>
          <p:nvPr/>
        </p:nvPicPr>
        <p:blipFill>
          <a:blip r:embed="rId4"/>
          <a:stretch>
            <a:fillRect/>
          </a:stretch>
        </p:blipFill>
        <p:spPr>
          <a:xfrm>
            <a:off x="521207" y="1484927"/>
            <a:ext cx="2143125" cy="2143125"/>
          </a:xfrm>
          <a:prstGeom prst="rect">
            <a:avLst/>
          </a:prstGeom>
        </p:spPr>
      </p:pic>
    </p:spTree>
    <p:extLst>
      <p:ext uri="{BB962C8B-B14F-4D97-AF65-F5344CB8AC3E}">
        <p14:creationId xmlns:p14="http://schemas.microsoft.com/office/powerpoint/2010/main" val="293594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A6A8250A-3465-2D08-C929-434B90967BF0}"/>
              </a:ext>
            </a:extLst>
          </p:cNvPr>
          <p:cNvPicPr>
            <a:picLocks noChangeAspect="1"/>
          </p:cNvPicPr>
          <p:nvPr/>
        </p:nvPicPr>
        <p:blipFill>
          <a:blip r:embed="rId2"/>
          <a:stretch>
            <a:fillRect/>
          </a:stretch>
        </p:blipFill>
        <p:spPr>
          <a:xfrm>
            <a:off x="7523544" y="1440179"/>
            <a:ext cx="3513747" cy="2161643"/>
          </a:xfrm>
          <a:prstGeom prst="rect">
            <a:avLst/>
          </a:prstGeom>
        </p:spPr>
      </p:pic>
      <p:sp>
        <p:nvSpPr>
          <p:cNvPr id="2" name="Title 1">
            <a:extLst>
              <a:ext uri="{FF2B5EF4-FFF2-40B4-BE49-F238E27FC236}">
                <a16:creationId xmlns:a16="http://schemas.microsoft.com/office/drawing/2014/main" id="{8CB43C15-6DA0-EABD-3455-39786841CCB7}"/>
              </a:ext>
            </a:extLst>
          </p:cNvPr>
          <p:cNvSpPr>
            <a:spLocks noGrp="1"/>
          </p:cNvSpPr>
          <p:nvPr>
            <p:ph type="title"/>
          </p:nvPr>
        </p:nvSpPr>
        <p:spPr/>
        <p:txBody>
          <a:bodyPr/>
          <a:lstStyle/>
          <a:p>
            <a:r>
              <a:rPr lang="en-US" dirty="0"/>
              <a:t>Ames Housing Dataset</a:t>
            </a:r>
          </a:p>
        </p:txBody>
      </p:sp>
      <p:sp>
        <p:nvSpPr>
          <p:cNvPr id="3" name="Content Placeholder 2">
            <a:extLst>
              <a:ext uri="{FF2B5EF4-FFF2-40B4-BE49-F238E27FC236}">
                <a16:creationId xmlns:a16="http://schemas.microsoft.com/office/drawing/2014/main" id="{3C2AF08D-24D6-1732-BA4E-F63D2BE19333}"/>
              </a:ext>
            </a:extLst>
          </p:cNvPr>
          <p:cNvSpPr>
            <a:spLocks noGrp="1"/>
          </p:cNvSpPr>
          <p:nvPr>
            <p:ph sz="quarter" idx="10"/>
          </p:nvPr>
        </p:nvSpPr>
        <p:spPr>
          <a:xfrm>
            <a:off x="898310" y="1440179"/>
            <a:ext cx="7805852" cy="4370311"/>
          </a:xfrm>
        </p:spPr>
        <p:txBody>
          <a:bodyPr>
            <a:normAutofit/>
          </a:bodyPr>
          <a:lstStyle/>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Detailed data on house prices in Ames, Iowa</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Compiled for academic and educational use</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3919 records with 81 attributes each</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Provided split into training and testing data of almost equal size</a:t>
            </a:r>
          </a:p>
          <a:p>
            <a:pPr marL="285750" indent="-285750">
              <a:buFont typeface="Wingdings" panose="05000000000000000000" pitchFamily="2" charset="2"/>
              <a:buChar char="ü"/>
            </a:pPr>
            <a:r>
              <a:rPr lang="en-US" sz="1800" dirty="0">
                <a:latin typeface="Segoe UI Semibold" panose="020B0702040204020203" pitchFamily="34" charset="0"/>
                <a:cs typeface="Segoe UI Semibold" panose="020B0702040204020203" pitchFamily="34" charset="0"/>
              </a:rPr>
              <a:t>Kaggle “Getting Started” competition on advanced linear regression</a:t>
            </a:r>
          </a:p>
          <a:p>
            <a:pPr marL="285750" indent="-285750">
              <a:buFont typeface="Wingdings" panose="05000000000000000000" pitchFamily="2" charset="2"/>
              <a:buChar char="ü"/>
            </a:pPr>
            <a:endParaRPr lang="en-US" sz="1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4242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4F54-FCEA-AD76-EB9C-6CC19B4DC57D}"/>
              </a:ext>
            </a:extLst>
          </p:cNvPr>
          <p:cNvSpPr>
            <a:spLocks noGrp="1"/>
          </p:cNvSpPr>
          <p:nvPr>
            <p:ph type="title"/>
          </p:nvPr>
        </p:nvSpPr>
        <p:spPr/>
        <p:txBody>
          <a:bodyPr/>
          <a:lstStyle/>
          <a:p>
            <a:r>
              <a:rPr lang="en-US" dirty="0"/>
              <a:t> Exploratory Data Analysis</a:t>
            </a:r>
          </a:p>
        </p:txBody>
      </p:sp>
      <p:sp>
        <p:nvSpPr>
          <p:cNvPr id="3" name="Content Placeholder 2">
            <a:extLst>
              <a:ext uri="{FF2B5EF4-FFF2-40B4-BE49-F238E27FC236}">
                <a16:creationId xmlns:a16="http://schemas.microsoft.com/office/drawing/2014/main" id="{6DF4FF34-5B59-7F07-7EDC-9E76F3A5DAA1}"/>
              </a:ext>
            </a:extLst>
          </p:cNvPr>
          <p:cNvSpPr>
            <a:spLocks noGrp="1"/>
          </p:cNvSpPr>
          <p:nvPr>
            <p:ph sz="quarter" idx="10"/>
          </p:nvPr>
        </p:nvSpPr>
        <p:spPr>
          <a:xfrm>
            <a:off x="521207" y="1435607"/>
            <a:ext cx="5844869" cy="4374884"/>
          </a:xfrm>
        </p:spPr>
        <p:txBody>
          <a:bodyPr>
            <a:normAutofit fontScale="55000" lnSpcReduction="20000"/>
          </a:bodyPr>
          <a:lstStyle/>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Training and testing data do not have same number of columns</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Both training  and testing data include categories in many columns that are not in the other data set</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Approximately equal number of quantitative and qualitative items</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Many missing items in both quantitative and qualitative data</a:t>
            </a:r>
          </a:p>
          <a:p>
            <a:pPr marL="285750" indent="-285750">
              <a:buFont typeface="Wingdings" panose="05000000000000000000" pitchFamily="2" charset="2"/>
              <a:buChar char="ü"/>
            </a:pPr>
            <a:r>
              <a:rPr lang="en-US" sz="2900" dirty="0">
                <a:latin typeface="Segoe UI Semibold" panose="020B0702040204020203" pitchFamily="34" charset="0"/>
                <a:cs typeface="Segoe UI Semibold" panose="020B0702040204020203" pitchFamily="34" charset="0"/>
              </a:rPr>
              <a:t>Duplicative or closely-correlated fields</a:t>
            </a:r>
          </a:p>
          <a:p>
            <a:endParaRPr lang="en-US" dirty="0"/>
          </a:p>
        </p:txBody>
      </p:sp>
      <p:pic>
        <p:nvPicPr>
          <p:cNvPr id="7" name="Picture 6" descr="Chart, bar chart, histogram&#10;&#10;Description automatically generated">
            <a:extLst>
              <a:ext uri="{FF2B5EF4-FFF2-40B4-BE49-F238E27FC236}">
                <a16:creationId xmlns:a16="http://schemas.microsoft.com/office/drawing/2014/main" id="{D9A36847-BE42-A777-CD99-99600AC52D17}"/>
              </a:ext>
            </a:extLst>
          </p:cNvPr>
          <p:cNvPicPr>
            <a:picLocks noChangeAspect="1"/>
          </p:cNvPicPr>
          <p:nvPr/>
        </p:nvPicPr>
        <p:blipFill>
          <a:blip r:embed="rId2"/>
          <a:stretch>
            <a:fillRect/>
          </a:stretch>
        </p:blipFill>
        <p:spPr>
          <a:xfrm>
            <a:off x="6928779" y="1804939"/>
            <a:ext cx="4834612" cy="3310047"/>
          </a:xfrm>
          <a:prstGeom prst="rect">
            <a:avLst/>
          </a:prstGeom>
        </p:spPr>
      </p:pic>
      <p:sp>
        <p:nvSpPr>
          <p:cNvPr id="8" name="TextBox 7">
            <a:extLst>
              <a:ext uri="{FF2B5EF4-FFF2-40B4-BE49-F238E27FC236}">
                <a16:creationId xmlns:a16="http://schemas.microsoft.com/office/drawing/2014/main" id="{1A4BB565-A44E-0418-1312-41D6ADC64926}"/>
              </a:ext>
            </a:extLst>
          </p:cNvPr>
          <p:cNvSpPr txBox="1"/>
          <p:nvPr/>
        </p:nvSpPr>
        <p:spPr>
          <a:xfrm>
            <a:off x="7490924" y="1435607"/>
            <a:ext cx="3148314" cy="369332"/>
          </a:xfrm>
          <a:prstGeom prst="rect">
            <a:avLst/>
          </a:prstGeom>
          <a:noFill/>
        </p:spPr>
        <p:txBody>
          <a:bodyPr wrap="square" rtlCol="0">
            <a:spAutoFit/>
          </a:bodyPr>
          <a:lstStyle/>
          <a:p>
            <a:r>
              <a:rPr lang="en-US" dirty="0"/>
              <a:t>Missing Quantitative Items</a:t>
            </a:r>
          </a:p>
        </p:txBody>
      </p:sp>
    </p:spTree>
    <p:extLst>
      <p:ext uri="{BB962C8B-B14F-4D97-AF65-F5344CB8AC3E}">
        <p14:creationId xmlns:p14="http://schemas.microsoft.com/office/powerpoint/2010/main" val="368939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08BF-E4BE-7A29-A440-D92158AE7466}"/>
              </a:ext>
            </a:extLst>
          </p:cNvPr>
          <p:cNvSpPr>
            <a:spLocks noGrp="1"/>
          </p:cNvSpPr>
          <p:nvPr>
            <p:ph type="title"/>
          </p:nvPr>
        </p:nvSpPr>
        <p:spPr/>
        <p:txBody>
          <a:bodyPr/>
          <a:lstStyle/>
          <a:p>
            <a:r>
              <a:rPr lang="en-US" dirty="0"/>
              <a:t>Closely Correlated Data</a:t>
            </a:r>
          </a:p>
        </p:txBody>
      </p:sp>
      <p:sp>
        <p:nvSpPr>
          <p:cNvPr id="3" name="Content Placeholder 2">
            <a:extLst>
              <a:ext uri="{FF2B5EF4-FFF2-40B4-BE49-F238E27FC236}">
                <a16:creationId xmlns:a16="http://schemas.microsoft.com/office/drawing/2014/main" id="{6076C1F9-A411-4959-AF89-5C9C587A7975}"/>
              </a:ext>
            </a:extLst>
          </p:cNvPr>
          <p:cNvSpPr>
            <a:spLocks noGrp="1"/>
          </p:cNvSpPr>
          <p:nvPr>
            <p:ph sz="quarter" idx="10"/>
          </p:nvPr>
        </p:nvSpPr>
        <p:spPr>
          <a:xfrm>
            <a:off x="539496" y="1435608"/>
            <a:ext cx="3783560" cy="3977640"/>
          </a:xfrm>
        </p:spPr>
        <p:txBody>
          <a:bodyPr>
            <a:normAutofit/>
          </a:bodyPr>
          <a:lstStyle/>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Pool Area and Pool Quality</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Overall Condition and Overall Quality</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Garage Square Footage and Number of Cars Held</a:t>
            </a:r>
          </a:p>
          <a:p>
            <a:pPr marL="285750" indent="-285750">
              <a:spcBef>
                <a:spcPts val="0"/>
              </a:spcBef>
              <a:buFont typeface="Wingdings" panose="05000000000000000000" pitchFamily="2" charset="2"/>
              <a:buChar char="q"/>
            </a:pPr>
            <a:r>
              <a:rPr lang="en-US" sz="1600" dirty="0">
                <a:latin typeface="Segoe UI Semibold" panose="020B0702040204020203" pitchFamily="34" charset="0"/>
                <a:cs typeface="Segoe UI Semibold" panose="020B0702040204020203" pitchFamily="34" charset="0"/>
              </a:rPr>
              <a:t>Overall Quality and Overall Condition</a:t>
            </a:r>
          </a:p>
        </p:txBody>
      </p:sp>
      <p:pic>
        <p:nvPicPr>
          <p:cNvPr id="5" name="Picture 4" descr="A picture containing LEGO, toy&#10;&#10;Description automatically generated">
            <a:extLst>
              <a:ext uri="{FF2B5EF4-FFF2-40B4-BE49-F238E27FC236}">
                <a16:creationId xmlns:a16="http://schemas.microsoft.com/office/drawing/2014/main" id="{6C631BEA-AA83-338F-362B-BA5D7190E38F}"/>
              </a:ext>
            </a:extLst>
          </p:cNvPr>
          <p:cNvPicPr>
            <a:picLocks noChangeAspect="1"/>
          </p:cNvPicPr>
          <p:nvPr/>
        </p:nvPicPr>
        <p:blipFill>
          <a:blip r:embed="rId2"/>
          <a:stretch>
            <a:fillRect/>
          </a:stretch>
        </p:blipFill>
        <p:spPr>
          <a:xfrm>
            <a:off x="4665760" y="1435608"/>
            <a:ext cx="2732566" cy="2732566"/>
          </a:xfrm>
          <a:prstGeom prst="rect">
            <a:avLst/>
          </a:prstGeom>
        </p:spPr>
      </p:pic>
      <p:pic>
        <p:nvPicPr>
          <p:cNvPr id="7" name="Picture 6" descr="A picture containing text, sky&#10;&#10;Description automatically generated">
            <a:extLst>
              <a:ext uri="{FF2B5EF4-FFF2-40B4-BE49-F238E27FC236}">
                <a16:creationId xmlns:a16="http://schemas.microsoft.com/office/drawing/2014/main" id="{FAEE8FED-B966-E7D6-97C1-83C5697C5604}"/>
              </a:ext>
            </a:extLst>
          </p:cNvPr>
          <p:cNvPicPr>
            <a:picLocks noChangeAspect="1"/>
          </p:cNvPicPr>
          <p:nvPr/>
        </p:nvPicPr>
        <p:blipFill>
          <a:blip r:embed="rId3"/>
          <a:stretch>
            <a:fillRect/>
          </a:stretch>
        </p:blipFill>
        <p:spPr>
          <a:xfrm>
            <a:off x="4956048" y="4626472"/>
            <a:ext cx="2560108" cy="1706739"/>
          </a:xfrm>
          <a:prstGeom prst="rect">
            <a:avLst/>
          </a:prstGeom>
        </p:spPr>
      </p:pic>
      <p:pic>
        <p:nvPicPr>
          <p:cNvPr id="9" name="Picture 8" descr="Diagram&#10;&#10;Description automatically generated">
            <a:extLst>
              <a:ext uri="{FF2B5EF4-FFF2-40B4-BE49-F238E27FC236}">
                <a16:creationId xmlns:a16="http://schemas.microsoft.com/office/drawing/2014/main" id="{AC0D5CB0-DC50-DCC7-981C-AAC06B204336}"/>
              </a:ext>
            </a:extLst>
          </p:cNvPr>
          <p:cNvPicPr>
            <a:picLocks noChangeAspect="1"/>
          </p:cNvPicPr>
          <p:nvPr/>
        </p:nvPicPr>
        <p:blipFill>
          <a:blip r:embed="rId4"/>
          <a:stretch>
            <a:fillRect/>
          </a:stretch>
        </p:blipFill>
        <p:spPr>
          <a:xfrm>
            <a:off x="8310623" y="1435609"/>
            <a:ext cx="3253054" cy="2732566"/>
          </a:xfrm>
          <a:prstGeom prst="rect">
            <a:avLst/>
          </a:prstGeom>
        </p:spPr>
      </p:pic>
      <p:pic>
        <p:nvPicPr>
          <p:cNvPr id="11" name="Picture 10" descr="A picture containing text, sky, blue, resort&#10;&#10;Description automatically generated">
            <a:extLst>
              <a:ext uri="{FF2B5EF4-FFF2-40B4-BE49-F238E27FC236}">
                <a16:creationId xmlns:a16="http://schemas.microsoft.com/office/drawing/2014/main" id="{EB1F2B9B-ECF5-34C1-1309-8A7215CC7F71}"/>
              </a:ext>
            </a:extLst>
          </p:cNvPr>
          <p:cNvPicPr>
            <a:picLocks noChangeAspect="1"/>
          </p:cNvPicPr>
          <p:nvPr/>
        </p:nvPicPr>
        <p:blipFill>
          <a:blip r:embed="rId5"/>
          <a:stretch>
            <a:fillRect/>
          </a:stretch>
        </p:blipFill>
        <p:spPr>
          <a:xfrm>
            <a:off x="521207" y="4626472"/>
            <a:ext cx="2684793" cy="1719796"/>
          </a:xfrm>
          <a:prstGeom prst="rect">
            <a:avLst/>
          </a:prstGeom>
        </p:spPr>
      </p:pic>
      <p:pic>
        <p:nvPicPr>
          <p:cNvPr id="13" name="Picture 12" descr="A picture containing table, resort, dining table&#10;&#10;Description automatically generated">
            <a:extLst>
              <a:ext uri="{FF2B5EF4-FFF2-40B4-BE49-F238E27FC236}">
                <a16:creationId xmlns:a16="http://schemas.microsoft.com/office/drawing/2014/main" id="{303E94DA-6CCA-41C1-3094-79C1C968ED01}"/>
              </a:ext>
            </a:extLst>
          </p:cNvPr>
          <p:cNvPicPr>
            <a:picLocks noChangeAspect="1"/>
          </p:cNvPicPr>
          <p:nvPr/>
        </p:nvPicPr>
        <p:blipFill>
          <a:blip r:embed="rId6"/>
          <a:stretch>
            <a:fillRect/>
          </a:stretch>
        </p:blipFill>
        <p:spPr>
          <a:xfrm>
            <a:off x="8936278" y="4555998"/>
            <a:ext cx="2676525" cy="1714500"/>
          </a:xfrm>
          <a:prstGeom prst="rect">
            <a:avLst/>
          </a:prstGeom>
        </p:spPr>
      </p:pic>
      <p:pic>
        <p:nvPicPr>
          <p:cNvPr id="14" name="Picture 13" descr="A picture containing text, sky&#10;&#10;Description automatically generated">
            <a:extLst>
              <a:ext uri="{FF2B5EF4-FFF2-40B4-BE49-F238E27FC236}">
                <a16:creationId xmlns:a16="http://schemas.microsoft.com/office/drawing/2014/main" id="{225FB08F-304F-37DE-33A2-1F46021CF353}"/>
              </a:ext>
            </a:extLst>
          </p:cNvPr>
          <p:cNvPicPr>
            <a:picLocks noChangeAspect="1"/>
          </p:cNvPicPr>
          <p:nvPr/>
        </p:nvPicPr>
        <p:blipFill>
          <a:blip r:embed="rId3"/>
          <a:stretch>
            <a:fillRect/>
          </a:stretch>
        </p:blipFill>
        <p:spPr>
          <a:xfrm>
            <a:off x="4639552" y="4633000"/>
            <a:ext cx="2560108" cy="1706739"/>
          </a:xfrm>
          <a:prstGeom prst="rect">
            <a:avLst/>
          </a:prstGeom>
        </p:spPr>
      </p:pic>
      <p:pic>
        <p:nvPicPr>
          <p:cNvPr id="15" name="Picture 14" descr="A picture containing text, sky, blue, resort&#10;&#10;Description automatically generated">
            <a:extLst>
              <a:ext uri="{FF2B5EF4-FFF2-40B4-BE49-F238E27FC236}">
                <a16:creationId xmlns:a16="http://schemas.microsoft.com/office/drawing/2014/main" id="{BF994BE5-EA9F-472F-5CEB-45F734DDA428}"/>
              </a:ext>
            </a:extLst>
          </p:cNvPr>
          <p:cNvPicPr>
            <a:picLocks noChangeAspect="1"/>
          </p:cNvPicPr>
          <p:nvPr/>
        </p:nvPicPr>
        <p:blipFill>
          <a:blip r:embed="rId5"/>
          <a:stretch>
            <a:fillRect/>
          </a:stretch>
        </p:blipFill>
        <p:spPr>
          <a:xfrm>
            <a:off x="583763" y="4613415"/>
            <a:ext cx="2684793" cy="1719796"/>
          </a:xfrm>
          <a:prstGeom prst="rect">
            <a:avLst/>
          </a:prstGeom>
        </p:spPr>
      </p:pic>
      <p:pic>
        <p:nvPicPr>
          <p:cNvPr id="16" name="Picture 15" descr="A picture containing table, resort, dining table&#10;&#10;Description automatically generated">
            <a:extLst>
              <a:ext uri="{FF2B5EF4-FFF2-40B4-BE49-F238E27FC236}">
                <a16:creationId xmlns:a16="http://schemas.microsoft.com/office/drawing/2014/main" id="{F27F9DF9-B4AD-08E4-4165-FAE3FA8456A5}"/>
              </a:ext>
            </a:extLst>
          </p:cNvPr>
          <p:cNvPicPr>
            <a:picLocks noChangeAspect="1"/>
          </p:cNvPicPr>
          <p:nvPr/>
        </p:nvPicPr>
        <p:blipFill>
          <a:blip r:embed="rId6"/>
          <a:stretch>
            <a:fillRect/>
          </a:stretch>
        </p:blipFill>
        <p:spPr>
          <a:xfrm>
            <a:off x="8887152" y="4538288"/>
            <a:ext cx="2676525" cy="1714500"/>
          </a:xfrm>
          <a:prstGeom prst="rect">
            <a:avLst/>
          </a:prstGeom>
        </p:spPr>
      </p:pic>
    </p:spTree>
    <p:extLst>
      <p:ext uri="{BB962C8B-B14F-4D97-AF65-F5344CB8AC3E}">
        <p14:creationId xmlns:p14="http://schemas.microsoft.com/office/powerpoint/2010/main" val="3461729261"/>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3.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573</TotalTime>
  <Words>715</Words>
  <Application>Microsoft Office PowerPoint</Application>
  <PresentationFormat>Widescreen</PresentationFormat>
  <Paragraphs>101</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Segoe UI</vt:lpstr>
      <vt:lpstr>Segoe UI Light</vt:lpstr>
      <vt:lpstr>Segoe UI Semibold</vt:lpstr>
      <vt:lpstr>Wingdings</vt:lpstr>
      <vt:lpstr>Custom</vt:lpstr>
      <vt:lpstr>Housing Price Predictions</vt:lpstr>
      <vt:lpstr> Multi-phase project on factors affecting housing prices</vt:lpstr>
      <vt:lpstr>Solar housing is a booming industry</vt:lpstr>
      <vt:lpstr>Solar panels are not a panacea </vt:lpstr>
      <vt:lpstr> Predicting solar installation on a single house is complex</vt:lpstr>
      <vt:lpstr> Data on solar home installations and market price</vt:lpstr>
      <vt:lpstr>Ames Housing Dataset</vt:lpstr>
      <vt:lpstr> Exploratory Data Analysis</vt:lpstr>
      <vt:lpstr>Closely Correlated Data</vt:lpstr>
      <vt:lpstr>Sale Price Curve</vt:lpstr>
      <vt:lpstr>Data Preprocessing</vt:lpstr>
      <vt:lpstr>Linear Regression Model</vt:lpstr>
      <vt:lpstr>Optimization</vt:lpstr>
      <vt:lpstr> Ridge Regression</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Rebecca J Greber</dc:creator>
  <cp:keywords/>
  <cp:lastModifiedBy>Rebecca J Greber</cp:lastModifiedBy>
  <cp:revision>6</cp:revision>
  <dcterms:created xsi:type="dcterms:W3CDTF">2023-09-19T03:23:23Z</dcterms:created>
  <dcterms:modified xsi:type="dcterms:W3CDTF">2023-09-19T13:00:02Z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